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Abril Fatface"/>
      <p:regular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Shadows Into Light Two"/>
      <p:regular r:id="rId38"/>
    </p:embeddedFont>
    <p:embeddedFont>
      <p:font typeface="Caveat Medium"/>
      <p:regular r:id="rId39"/>
      <p:bold r:id="rId40"/>
    </p:embeddedFont>
    <p:embeddedFont>
      <p:font typeface="Homemade Appl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1EC59D-920E-45C7-B0CC-1BC454C1358C}">
  <a:tblStyle styleId="{F01EC59D-920E-45C7-B0CC-1BC454C135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98D71B-9C91-45D1-A4E1-959989161B0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Medium-bold.fntdata"/><Relationship Id="rId20" Type="http://schemas.openxmlformats.org/officeDocument/2006/relationships/slide" Target="slides/slide14.xml"/><Relationship Id="rId41" Type="http://schemas.openxmlformats.org/officeDocument/2006/relationships/font" Target="fonts/HomemadeApple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Cave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ShadowsIntoLightTw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a51e5f3f1d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a51e5f3f1d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a4d35147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a4d35147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d7a3ca9d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d7a3ca9d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d7a3ca9df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d7a3ca9df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231e616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231e616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31e616b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231e616b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d7a3ca9df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d7a3ca9df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d7a3ca9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d7a3ca9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3868c37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23868c37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d7a3ca9df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d7a3ca9df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d7a3ca9d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d7a3ca9d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4d35147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4d35147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d7a3ca9df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d7a3ca9df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257268f1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257268f1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9287D"/>
              </a:buClr>
              <a:buSzPts val="2300"/>
              <a:buChar char="●"/>
            </a:pPr>
            <a:r>
              <a:t/>
            </a:r>
            <a:endParaRPr sz="2300">
              <a:solidFill>
                <a:srgbClr val="29287D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257268f1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257268f1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d7a3ca9d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d7a3ca9d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a4d35147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a4d35147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d7a3ca9d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d7a3ca9d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1c3728c19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1c3728c19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2879759156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2879759156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287975915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287975915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2879759156_0_3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2879759156_0_3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23868c3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23868c3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4.png"/><Relationship Id="rId10" Type="http://schemas.openxmlformats.org/officeDocument/2006/relationships/image" Target="../media/image28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idx="1" type="subTitle"/>
          </p:nvPr>
        </p:nvSpPr>
        <p:spPr>
          <a:xfrm>
            <a:off x="1785000" y="4604625"/>
            <a:ext cx="87744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6" name="Google Shape;86;p2"/>
          <p:cNvSpPr txBox="1"/>
          <p:nvPr>
            <p:ph type="title"/>
          </p:nvPr>
        </p:nvSpPr>
        <p:spPr>
          <a:xfrm>
            <a:off x="1785000" y="1900000"/>
            <a:ext cx="8774400" cy="2699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87" name="Google Shape;87;p2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88" name="Google Shape;88;p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9" name="Google Shape;89;p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90" name="Google Shape;90;p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" name="Google Shape;121;p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4989034" y="5506354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26" name="Google Shape;126;p2"/>
          <p:cNvGrpSpPr/>
          <p:nvPr/>
        </p:nvGrpSpPr>
        <p:grpSpPr>
          <a:xfrm rot="-7800336">
            <a:off x="11337367" y="-564669"/>
            <a:ext cx="874940" cy="2951792"/>
            <a:chOff x="4956637" y="584511"/>
            <a:chExt cx="1835125" cy="6191178"/>
          </a:xfrm>
        </p:grpSpPr>
        <p:sp>
          <p:nvSpPr>
            <p:cNvPr id="127" name="Google Shape;127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" name="Google Shape;140;p2"/>
          <p:cNvGrpSpPr/>
          <p:nvPr/>
        </p:nvGrpSpPr>
        <p:grpSpPr>
          <a:xfrm rot="-10274463">
            <a:off x="7400938" y="-1209525"/>
            <a:ext cx="874914" cy="2951707"/>
            <a:chOff x="4956637" y="584511"/>
            <a:chExt cx="1835125" cy="6191178"/>
          </a:xfrm>
        </p:grpSpPr>
        <p:sp>
          <p:nvSpPr>
            <p:cNvPr id="141" name="Google Shape;141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"/>
          <p:cNvGrpSpPr/>
          <p:nvPr/>
        </p:nvGrpSpPr>
        <p:grpSpPr>
          <a:xfrm rot="2180464">
            <a:off x="-193218" y="1245315"/>
            <a:ext cx="874841" cy="2951460"/>
            <a:chOff x="4956637" y="584511"/>
            <a:chExt cx="1835125" cy="6191178"/>
          </a:xfrm>
        </p:grpSpPr>
        <p:sp>
          <p:nvSpPr>
            <p:cNvPr id="155" name="Google Shape;155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"/>
          <p:cNvSpPr txBox="1"/>
          <p:nvPr>
            <p:ph idx="1" type="subTitle"/>
          </p:nvPr>
        </p:nvSpPr>
        <p:spPr>
          <a:xfrm>
            <a:off x="1424375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2" name="Google Shape;502;p11"/>
          <p:cNvSpPr txBox="1"/>
          <p:nvPr>
            <p:ph idx="2" type="subTitle"/>
          </p:nvPr>
        </p:nvSpPr>
        <p:spPr>
          <a:xfrm>
            <a:off x="3393894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3" name="Google Shape;503;p11"/>
          <p:cNvSpPr txBox="1"/>
          <p:nvPr>
            <p:ph idx="3" type="subTitle"/>
          </p:nvPr>
        </p:nvSpPr>
        <p:spPr>
          <a:xfrm>
            <a:off x="5363413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4" name="Google Shape;504;p11"/>
          <p:cNvSpPr txBox="1"/>
          <p:nvPr>
            <p:ph idx="4" type="subTitle"/>
          </p:nvPr>
        </p:nvSpPr>
        <p:spPr>
          <a:xfrm>
            <a:off x="7332931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5" name="Google Shape;505;p11"/>
          <p:cNvSpPr txBox="1"/>
          <p:nvPr>
            <p:ph idx="5" type="subTitle"/>
          </p:nvPr>
        </p:nvSpPr>
        <p:spPr>
          <a:xfrm>
            <a:off x="9302450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6" name="Google Shape;506;p11"/>
          <p:cNvSpPr txBox="1"/>
          <p:nvPr>
            <p:ph type="title"/>
          </p:nvPr>
        </p:nvSpPr>
        <p:spPr>
          <a:xfrm>
            <a:off x="1554200" y="974375"/>
            <a:ext cx="954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7" name="Google Shape;507;p11"/>
          <p:cNvSpPr txBox="1"/>
          <p:nvPr>
            <p:ph idx="6" type="body"/>
          </p:nvPr>
        </p:nvSpPr>
        <p:spPr>
          <a:xfrm>
            <a:off x="1424375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8" name="Google Shape;508;p11"/>
          <p:cNvSpPr txBox="1"/>
          <p:nvPr>
            <p:ph idx="7" type="body"/>
          </p:nvPr>
        </p:nvSpPr>
        <p:spPr>
          <a:xfrm>
            <a:off x="3393894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9" name="Google Shape;509;p11"/>
          <p:cNvSpPr txBox="1"/>
          <p:nvPr>
            <p:ph idx="8" type="body"/>
          </p:nvPr>
        </p:nvSpPr>
        <p:spPr>
          <a:xfrm>
            <a:off x="5363413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0" name="Google Shape;510;p11"/>
          <p:cNvSpPr txBox="1"/>
          <p:nvPr>
            <p:ph idx="9" type="body"/>
          </p:nvPr>
        </p:nvSpPr>
        <p:spPr>
          <a:xfrm>
            <a:off x="7332931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1" name="Google Shape;511;p11"/>
          <p:cNvSpPr txBox="1"/>
          <p:nvPr>
            <p:ph idx="13" type="body"/>
          </p:nvPr>
        </p:nvSpPr>
        <p:spPr>
          <a:xfrm>
            <a:off x="9302450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512" name="Google Shape;512;p11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513" name="Google Shape;513;p11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14" name="Google Shape;514;p11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15" name="Google Shape;515;p11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1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1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11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" name="Google Shape;540;p11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41" name="Google Shape;541;p11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11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1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6" name="Google Shape;546;p11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36">
            <a:off x="10790283" y="111485"/>
            <a:ext cx="859613" cy="25572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12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553" name="Google Shape;553;p1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54" name="Google Shape;554;p1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55" name="Google Shape;555;p1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1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1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1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1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1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1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1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1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1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1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1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1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0" name="Google Shape;580;p1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81" name="Google Shape;581;p1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1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1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1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1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6" name="Google Shape;586;p1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2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591" name="Google Shape;591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593" name="Google Shape;593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4" name="Google Shape;604;p12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605" name="Google Shape;60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07" name="Google Shape;60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8" name="Google Shape;618;p12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619" name="Google Shape;619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21" name="Google Shape;621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2" name="Google Shape;632;p12"/>
          <p:cNvSpPr txBox="1"/>
          <p:nvPr>
            <p:ph type="title"/>
          </p:nvPr>
        </p:nvSpPr>
        <p:spPr>
          <a:xfrm>
            <a:off x="1568450" y="1981100"/>
            <a:ext cx="4889400" cy="126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33" name="Google Shape;633;p12"/>
          <p:cNvSpPr txBox="1"/>
          <p:nvPr>
            <p:ph idx="1" type="body"/>
          </p:nvPr>
        </p:nvSpPr>
        <p:spPr>
          <a:xfrm>
            <a:off x="1568538" y="3438950"/>
            <a:ext cx="48894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34" name="Google Shape;634;p12"/>
          <p:cNvGrpSpPr/>
          <p:nvPr/>
        </p:nvGrpSpPr>
        <p:grpSpPr>
          <a:xfrm flipH="1" rot="10800000">
            <a:off x="2374526" y="-1376970"/>
            <a:ext cx="795527" cy="2686971"/>
            <a:chOff x="4956637" y="584511"/>
            <a:chExt cx="1835125" cy="6191178"/>
          </a:xfrm>
        </p:grpSpPr>
        <p:sp>
          <p:nvSpPr>
            <p:cNvPr id="635" name="Google Shape;63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6" name="Google Shape;63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37" name="Google Shape;63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3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650" name="Google Shape;650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1" name="Google Shape;651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664" name="Google Shape;664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" name="Google Shape;677;p13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678" name="Google Shape;678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9" name="Google Shape;679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91" name="Google Shape;691;p13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2" name="Google Shape;692;p13"/>
          <p:cNvGrpSpPr/>
          <p:nvPr/>
        </p:nvGrpSpPr>
        <p:grpSpPr>
          <a:xfrm flipH="1" rot="8100207">
            <a:off x="-392344" y="-1702735"/>
            <a:ext cx="478651" cy="4846084"/>
            <a:chOff x="3794083" y="2503850"/>
            <a:chExt cx="408445" cy="3699739"/>
          </a:xfrm>
        </p:grpSpPr>
        <p:grpSp>
          <p:nvGrpSpPr>
            <p:cNvPr id="693" name="Google Shape;693;p1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694" name="Google Shape;694;p1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695" name="Google Shape;695;p1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1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1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1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1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1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0" name="Google Shape;720;p1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21" name="Google Shape;721;p1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6" name="Google Shape;726;p1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13"/>
          <p:cNvSpPr txBox="1"/>
          <p:nvPr>
            <p:ph type="title"/>
          </p:nvPr>
        </p:nvSpPr>
        <p:spPr>
          <a:xfrm>
            <a:off x="5952727" y="2122000"/>
            <a:ext cx="51327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0" name="Google Shape;730;p13"/>
          <p:cNvSpPr txBox="1"/>
          <p:nvPr>
            <p:ph idx="1" type="body"/>
          </p:nvPr>
        </p:nvSpPr>
        <p:spPr>
          <a:xfrm>
            <a:off x="5952819" y="3503650"/>
            <a:ext cx="51327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731" name="Google Shape;731;p13"/>
          <p:cNvGrpSpPr/>
          <p:nvPr/>
        </p:nvGrpSpPr>
        <p:grpSpPr>
          <a:xfrm rot="-2267567">
            <a:off x="11274618" y="3679387"/>
            <a:ext cx="875028" cy="2952089"/>
            <a:chOff x="4956637" y="584511"/>
            <a:chExt cx="1835125" cy="6191178"/>
          </a:xfrm>
        </p:grpSpPr>
        <p:sp>
          <p:nvSpPr>
            <p:cNvPr id="732" name="Google Shape;732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3" name="Google Shape;733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734" name="Google Shape;734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5"/>
          <p:cNvSpPr/>
          <p:nvPr/>
        </p:nvSpPr>
        <p:spPr>
          <a:xfrm>
            <a:off x="1244700" y="813000"/>
            <a:ext cx="9702600" cy="52320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5"/>
          <p:cNvSpPr txBox="1"/>
          <p:nvPr>
            <p:ph type="title"/>
          </p:nvPr>
        </p:nvSpPr>
        <p:spPr>
          <a:xfrm>
            <a:off x="1244725" y="941325"/>
            <a:ext cx="97026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50" name="Google Shape;750;p15"/>
          <p:cNvSpPr txBox="1"/>
          <p:nvPr>
            <p:ph idx="1" type="subTitle"/>
          </p:nvPr>
        </p:nvSpPr>
        <p:spPr>
          <a:xfrm>
            <a:off x="2677048" y="2682874"/>
            <a:ext cx="7250100" cy="94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751" name="Google Shape;751;p15"/>
          <p:cNvCxnSpPr/>
          <p:nvPr/>
        </p:nvCxnSpPr>
        <p:spPr>
          <a:xfrm>
            <a:off x="2303149" y="3262124"/>
            <a:ext cx="79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15"/>
          <p:cNvSpPr txBox="1"/>
          <p:nvPr>
            <p:ph idx="2" type="subTitle"/>
          </p:nvPr>
        </p:nvSpPr>
        <p:spPr>
          <a:xfrm>
            <a:off x="4278775" y="35859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53" name="Google Shape;753;p15"/>
          <p:cNvSpPr txBox="1"/>
          <p:nvPr>
            <p:ph idx="3" type="title"/>
          </p:nvPr>
        </p:nvSpPr>
        <p:spPr>
          <a:xfrm>
            <a:off x="1735100" y="3932275"/>
            <a:ext cx="88227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4" name="Google Shape;754;p15"/>
          <p:cNvSpPr txBox="1"/>
          <p:nvPr>
            <p:ph idx="4" type="subTitle"/>
          </p:nvPr>
        </p:nvSpPr>
        <p:spPr>
          <a:xfrm>
            <a:off x="4278775" y="49575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55" name="Google Shape;755;p15"/>
          <p:cNvGrpSpPr/>
          <p:nvPr/>
        </p:nvGrpSpPr>
        <p:grpSpPr>
          <a:xfrm>
            <a:off x="1344771" y="5466099"/>
            <a:ext cx="9456860" cy="0"/>
            <a:chOff x="1007625" y="5986750"/>
            <a:chExt cx="10198275" cy="0"/>
          </a:xfrm>
        </p:grpSpPr>
        <p:cxnSp>
          <p:nvCxnSpPr>
            <p:cNvPr id="756" name="Google Shape;756;p1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1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8" name="Google Shape;758;p15"/>
          <p:cNvSpPr txBox="1"/>
          <p:nvPr>
            <p:ph idx="5" type="subTitle"/>
          </p:nvPr>
        </p:nvSpPr>
        <p:spPr>
          <a:xfrm>
            <a:off x="134481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59" name="Google Shape;759;p15"/>
          <p:cNvSpPr txBox="1"/>
          <p:nvPr>
            <p:ph idx="6" type="subTitle"/>
          </p:nvPr>
        </p:nvSpPr>
        <p:spPr>
          <a:xfrm>
            <a:off x="803750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0" name="Google Shape;760;p15"/>
          <p:cNvSpPr txBox="1"/>
          <p:nvPr>
            <p:ph idx="7" type="subTitle"/>
          </p:nvPr>
        </p:nvSpPr>
        <p:spPr>
          <a:xfrm>
            <a:off x="134481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1" name="Google Shape;761;p15"/>
          <p:cNvSpPr txBox="1"/>
          <p:nvPr>
            <p:ph idx="8" type="subTitle"/>
          </p:nvPr>
        </p:nvSpPr>
        <p:spPr>
          <a:xfrm>
            <a:off x="803750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grpSp>
        <p:nvGrpSpPr>
          <p:cNvPr id="762" name="Google Shape;762;p15"/>
          <p:cNvGrpSpPr/>
          <p:nvPr/>
        </p:nvGrpSpPr>
        <p:grpSpPr>
          <a:xfrm rot="201241">
            <a:off x="11142948" y="2395829"/>
            <a:ext cx="430748" cy="4343538"/>
            <a:chOff x="3794083" y="2503850"/>
            <a:chExt cx="408445" cy="3699739"/>
          </a:xfrm>
        </p:grpSpPr>
        <p:grpSp>
          <p:nvGrpSpPr>
            <p:cNvPr id="763" name="Google Shape;763;p15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764" name="Google Shape;764;p15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765" name="Google Shape;765;p15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15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15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5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15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15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5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15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15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5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5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15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15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15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5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15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5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15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15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5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91" name="Google Shape;791;p15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5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15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15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5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6" name="Google Shape;796;p15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15"/>
          <p:cNvGrpSpPr/>
          <p:nvPr/>
        </p:nvGrpSpPr>
        <p:grpSpPr>
          <a:xfrm flipH="1" rot="6059607">
            <a:off x="-145606" y="252347"/>
            <a:ext cx="710197" cy="2395997"/>
            <a:chOff x="4956637" y="584511"/>
            <a:chExt cx="1835125" cy="6191178"/>
          </a:xfrm>
        </p:grpSpPr>
        <p:sp>
          <p:nvSpPr>
            <p:cNvPr id="800" name="Google Shape;800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02" name="Google Shape;802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3" name="Google Shape;813;p15"/>
          <p:cNvGrpSpPr/>
          <p:nvPr/>
        </p:nvGrpSpPr>
        <p:grpSpPr>
          <a:xfrm flipH="1" rot="8533424">
            <a:off x="659247" y="-863971"/>
            <a:ext cx="709989" cy="2395295"/>
            <a:chOff x="4956637" y="584511"/>
            <a:chExt cx="1835125" cy="6191178"/>
          </a:xfrm>
        </p:grpSpPr>
        <p:sp>
          <p:nvSpPr>
            <p:cNvPr id="814" name="Google Shape;814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16" name="Google Shape;816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7" name="Google Shape;827;p15"/>
          <p:cNvGrpSpPr/>
          <p:nvPr/>
        </p:nvGrpSpPr>
        <p:grpSpPr>
          <a:xfrm flipH="1" rot="10106531">
            <a:off x="1749168" y="-1381919"/>
            <a:ext cx="707097" cy="2388822"/>
            <a:chOff x="4956637" y="584511"/>
            <a:chExt cx="1835125" cy="6191178"/>
          </a:xfrm>
        </p:grpSpPr>
        <p:sp>
          <p:nvSpPr>
            <p:cNvPr id="828" name="Google Shape;828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9" name="Google Shape;829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41" name="Google Shape;841;p15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"/>
          <p:cNvSpPr/>
          <p:nvPr/>
        </p:nvSpPr>
        <p:spPr>
          <a:xfrm>
            <a:off x="1072075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4" name="Google Shape;844;p16"/>
          <p:cNvSpPr/>
          <p:nvPr/>
        </p:nvSpPr>
        <p:spPr>
          <a:xfrm>
            <a:off x="8338371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845" name="Google Shape;845;p16"/>
          <p:cNvGrpSpPr/>
          <p:nvPr/>
        </p:nvGrpSpPr>
        <p:grpSpPr>
          <a:xfrm>
            <a:off x="4078887" y="1415937"/>
            <a:ext cx="4033887" cy="4760289"/>
            <a:chOff x="3991300" y="1472250"/>
            <a:chExt cx="4589700" cy="4915623"/>
          </a:xfrm>
        </p:grpSpPr>
        <p:sp>
          <p:nvSpPr>
            <p:cNvPr id="846" name="Google Shape;846;p16"/>
            <p:cNvSpPr/>
            <p:nvPr/>
          </p:nvSpPr>
          <p:spPr>
            <a:xfrm>
              <a:off x="3991300" y="1472250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991300" y="4107873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16"/>
          <p:cNvSpPr txBox="1"/>
          <p:nvPr>
            <p:ph type="title"/>
          </p:nvPr>
        </p:nvSpPr>
        <p:spPr>
          <a:xfrm>
            <a:off x="1072075" y="664300"/>
            <a:ext cx="100479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849" name="Google Shape;849;p16"/>
          <p:cNvSpPr txBox="1"/>
          <p:nvPr>
            <p:ph idx="2" type="title"/>
          </p:nvPr>
        </p:nvSpPr>
        <p:spPr>
          <a:xfrm>
            <a:off x="1184875" y="1568375"/>
            <a:ext cx="2592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0" name="Google Shape;850;p16"/>
          <p:cNvSpPr txBox="1"/>
          <p:nvPr>
            <p:ph idx="3" type="title"/>
          </p:nvPr>
        </p:nvSpPr>
        <p:spPr>
          <a:xfrm>
            <a:off x="4200150" y="156837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1" name="Google Shape;851;p16"/>
          <p:cNvSpPr txBox="1"/>
          <p:nvPr>
            <p:ph idx="4" type="title"/>
          </p:nvPr>
        </p:nvSpPr>
        <p:spPr>
          <a:xfrm>
            <a:off x="4200075" y="411672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2" name="Google Shape;852;p16"/>
          <p:cNvSpPr txBox="1"/>
          <p:nvPr>
            <p:ph idx="5" type="title"/>
          </p:nvPr>
        </p:nvSpPr>
        <p:spPr>
          <a:xfrm>
            <a:off x="8480400" y="1568375"/>
            <a:ext cx="25080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3" name="Google Shape;853;p16"/>
          <p:cNvSpPr txBox="1"/>
          <p:nvPr>
            <p:ph idx="1" type="subTitle"/>
          </p:nvPr>
        </p:nvSpPr>
        <p:spPr>
          <a:xfrm>
            <a:off x="1185000" y="2116975"/>
            <a:ext cx="25926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4" name="Google Shape;854;p16"/>
          <p:cNvSpPr/>
          <p:nvPr>
            <p:ph idx="6" type="pic"/>
          </p:nvPr>
        </p:nvSpPr>
        <p:spPr>
          <a:xfrm>
            <a:off x="4928185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16"/>
          <p:cNvSpPr/>
          <p:nvPr>
            <p:ph idx="7" type="pic"/>
          </p:nvPr>
        </p:nvSpPr>
        <p:spPr>
          <a:xfrm>
            <a:off x="6167953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16"/>
          <p:cNvSpPr txBox="1"/>
          <p:nvPr>
            <p:ph idx="8" type="subTitle"/>
          </p:nvPr>
        </p:nvSpPr>
        <p:spPr>
          <a:xfrm>
            <a:off x="4447874" y="2190127"/>
            <a:ext cx="3318300" cy="952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7" name="Google Shape;857;p16"/>
          <p:cNvSpPr txBox="1"/>
          <p:nvPr>
            <p:ph idx="9" type="subTitle"/>
          </p:nvPr>
        </p:nvSpPr>
        <p:spPr>
          <a:xfrm>
            <a:off x="8480525" y="2116975"/>
            <a:ext cx="25080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Char char="❏"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Char char="❏"/>
              <a:defRPr/>
            </a:lvl9pPr>
          </a:lstStyle>
          <a:p/>
        </p:txBody>
      </p:sp>
      <p:grpSp>
        <p:nvGrpSpPr>
          <p:cNvPr id="858" name="Google Shape;858;p16"/>
          <p:cNvGrpSpPr/>
          <p:nvPr/>
        </p:nvGrpSpPr>
        <p:grpSpPr>
          <a:xfrm rot="201241">
            <a:off x="11296073" y="1852304"/>
            <a:ext cx="430748" cy="4343538"/>
            <a:chOff x="3794083" y="2503850"/>
            <a:chExt cx="408445" cy="3699739"/>
          </a:xfrm>
        </p:grpSpPr>
        <p:grpSp>
          <p:nvGrpSpPr>
            <p:cNvPr id="859" name="Google Shape;859;p1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60" name="Google Shape;860;p1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861" name="Google Shape;861;p1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1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1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1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1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1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1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6" name="Google Shape;886;p1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887" name="Google Shape;887;p1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1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1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1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92" name="Google Shape;892;p1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27397">
            <a:off x="-385119" y="6004595"/>
            <a:ext cx="6473171" cy="7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448186">
            <a:off x="87363" y="986141"/>
            <a:ext cx="1070125" cy="3183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97" name="Google Shape;897;p16"/>
          <p:cNvGrpSpPr/>
          <p:nvPr/>
        </p:nvGrpSpPr>
        <p:grpSpPr>
          <a:xfrm flipH="1" rot="7504329">
            <a:off x="320309" y="-817812"/>
            <a:ext cx="795551" cy="2686697"/>
            <a:chOff x="4956637" y="584511"/>
            <a:chExt cx="1835125" cy="6191178"/>
          </a:xfrm>
        </p:grpSpPr>
        <p:sp>
          <p:nvSpPr>
            <p:cNvPr id="898" name="Google Shape;898;p1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9" name="Google Shape;899;p1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15" name="Google Shape;915;p17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16" name="Google Shape;916;p17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7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7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7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17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921" name="Google Shape;921;p17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2736425" y="3904575"/>
            <a:ext cx="6922200" cy="20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1" name="Google Shape;171;p3"/>
          <p:cNvSpPr/>
          <p:nvPr>
            <p:ph idx="2" type="pic"/>
          </p:nvPr>
        </p:nvSpPr>
        <p:spPr>
          <a:xfrm>
            <a:off x="5129600" y="886125"/>
            <a:ext cx="1827300" cy="1762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3"/>
          <p:cNvSpPr/>
          <p:nvPr/>
        </p:nvSpPr>
        <p:spPr>
          <a:xfrm>
            <a:off x="10308441" y="51746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854675" y="5206549"/>
            <a:ext cx="890186" cy="1115741"/>
          </a:xfrm>
          <a:custGeom>
            <a:rect b="b" l="l" r="r" t="t"/>
            <a:pathLst>
              <a:path extrusionOk="0" h="2166487" w="1728517">
                <a:moveTo>
                  <a:pt x="1705979" y="1128112"/>
                </a:moveTo>
                <a:cubicBezTo>
                  <a:pt x="1878229" y="1255079"/>
                  <a:pt x="1014522" y="2350694"/>
                  <a:pt x="765995" y="2139553"/>
                </a:cubicBezTo>
                <a:cubicBezTo>
                  <a:pt x="553512" y="1959026"/>
                  <a:pt x="1924597" y="992344"/>
                  <a:pt x="1478818" y="792019"/>
                </a:cubicBezTo>
                <a:cubicBezTo>
                  <a:pt x="1218785" y="675166"/>
                  <a:pt x="636303" y="2013099"/>
                  <a:pt x="309595" y="1714819"/>
                </a:cubicBezTo>
                <a:cubicBezTo>
                  <a:pt x="112466" y="1534846"/>
                  <a:pt x="1328266" y="838416"/>
                  <a:pt x="1159997" y="422099"/>
                </a:cubicBezTo>
                <a:cubicBezTo>
                  <a:pt x="1010511" y="52246"/>
                  <a:pt x="261847" y="1445865"/>
                  <a:pt x="27046" y="1221378"/>
                </a:cubicBezTo>
                <a:cubicBezTo>
                  <a:pt x="-209184" y="995531"/>
                  <a:pt x="1190458" y="285099"/>
                  <a:pt x="803676" y="0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3"/>
          <p:cNvGrpSpPr/>
          <p:nvPr/>
        </p:nvGrpSpPr>
        <p:grpSpPr>
          <a:xfrm rot="201241">
            <a:off x="11459023" y="2409279"/>
            <a:ext cx="430748" cy="4343538"/>
            <a:chOff x="3794083" y="2503850"/>
            <a:chExt cx="408445" cy="3699739"/>
          </a:xfrm>
        </p:grpSpPr>
        <p:grpSp>
          <p:nvGrpSpPr>
            <p:cNvPr id="175" name="Google Shape;175;p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176" name="Google Shape;176;p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177" name="Google Shape;177;p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03" name="Google Shape;203;p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8" name="Google Shape;208;p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" name="Google Shape;2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4">
            <a:off x="239764" y="1881740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1561325" y="958025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5" name="Google Shape;215;p4"/>
          <p:cNvSpPr txBox="1"/>
          <p:nvPr>
            <p:ph idx="1" type="body"/>
          </p:nvPr>
        </p:nvSpPr>
        <p:spPr>
          <a:xfrm>
            <a:off x="1561325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4"/>
          <p:cNvSpPr txBox="1"/>
          <p:nvPr>
            <p:ph idx="2" type="body"/>
          </p:nvPr>
        </p:nvSpPr>
        <p:spPr>
          <a:xfrm>
            <a:off x="4926399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7" name="Google Shape;217;p4"/>
          <p:cNvSpPr txBox="1"/>
          <p:nvPr>
            <p:ph idx="3" type="body"/>
          </p:nvPr>
        </p:nvSpPr>
        <p:spPr>
          <a:xfrm>
            <a:off x="1561325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" name="Google Shape;218;p4"/>
          <p:cNvSpPr txBox="1"/>
          <p:nvPr>
            <p:ph idx="4" type="body"/>
          </p:nvPr>
        </p:nvSpPr>
        <p:spPr>
          <a:xfrm>
            <a:off x="4926399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9" name="Google Shape;219;p4"/>
          <p:cNvSpPr txBox="1"/>
          <p:nvPr>
            <p:ph idx="5" type="title"/>
          </p:nvPr>
        </p:nvSpPr>
        <p:spPr>
          <a:xfrm>
            <a:off x="1561325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0" name="Google Shape;220;p4"/>
          <p:cNvSpPr txBox="1"/>
          <p:nvPr>
            <p:ph idx="6" type="title"/>
          </p:nvPr>
        </p:nvSpPr>
        <p:spPr>
          <a:xfrm>
            <a:off x="4926399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7" type="title"/>
          </p:nvPr>
        </p:nvSpPr>
        <p:spPr>
          <a:xfrm>
            <a:off x="1561325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2" name="Google Shape;222;p4"/>
          <p:cNvSpPr txBox="1"/>
          <p:nvPr>
            <p:ph idx="8" type="title"/>
          </p:nvPr>
        </p:nvSpPr>
        <p:spPr>
          <a:xfrm>
            <a:off x="4926399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3" name="Google Shape;223;p4"/>
          <p:cNvSpPr txBox="1"/>
          <p:nvPr>
            <p:ph idx="9" type="body"/>
          </p:nvPr>
        </p:nvSpPr>
        <p:spPr>
          <a:xfrm>
            <a:off x="8291473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4" name="Google Shape;224;p4"/>
          <p:cNvSpPr txBox="1"/>
          <p:nvPr>
            <p:ph idx="13" type="body"/>
          </p:nvPr>
        </p:nvSpPr>
        <p:spPr>
          <a:xfrm>
            <a:off x="8291473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5" name="Google Shape;225;p4"/>
          <p:cNvSpPr txBox="1"/>
          <p:nvPr>
            <p:ph idx="14" type="title"/>
          </p:nvPr>
        </p:nvSpPr>
        <p:spPr>
          <a:xfrm>
            <a:off x="8291473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4"/>
          <p:cNvSpPr txBox="1"/>
          <p:nvPr>
            <p:ph idx="15" type="title"/>
          </p:nvPr>
        </p:nvSpPr>
        <p:spPr>
          <a:xfrm>
            <a:off x="8291473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7" name="Google Shape;227;p4"/>
          <p:cNvSpPr/>
          <p:nvPr/>
        </p:nvSpPr>
        <p:spPr>
          <a:xfrm>
            <a:off x="10746171" y="5207832"/>
            <a:ext cx="1019265" cy="1140599"/>
          </a:xfrm>
          <a:custGeom>
            <a:rect b="b" l="l" r="r" t="t"/>
            <a:pathLst>
              <a:path extrusionOk="0" h="1958110" w="1749811">
                <a:moveTo>
                  <a:pt x="127114" y="1958111"/>
                </a:moveTo>
                <a:cubicBezTo>
                  <a:pt x="1163996" y="1134637"/>
                  <a:pt x="698747" y="-275241"/>
                  <a:pt x="158880" y="47038"/>
                </a:cubicBezTo>
                <a:cubicBezTo>
                  <a:pt x="-315665" y="330324"/>
                  <a:pt x="374640" y="1003011"/>
                  <a:pt x="895858" y="865641"/>
                </a:cubicBezTo>
                <a:cubicBezTo>
                  <a:pt x="1599136" y="680294"/>
                  <a:pt x="1749812" y="305949"/>
                  <a:pt x="1749812" y="305949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26192">
            <a:off x="4640999" y="5869177"/>
            <a:ext cx="7402024" cy="7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230" name="Google Shape;230;p4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3472950" y="2733925"/>
            <a:ext cx="5398500" cy="1626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2712450" y="4359924"/>
            <a:ext cx="6919500" cy="91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 flipH="1" rot="-201241">
            <a:off x="965728" y="2033779"/>
            <a:ext cx="430748" cy="4343538"/>
            <a:chOff x="3794083" y="2503850"/>
            <a:chExt cx="408445" cy="3699739"/>
          </a:xfrm>
        </p:grpSpPr>
        <p:grpSp>
          <p:nvGrpSpPr>
            <p:cNvPr id="249" name="Google Shape;249;p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250" name="Google Shape;250;p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251" name="Google Shape;251;p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2" name="Google Shape;282;p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6">
            <a:off x="6342397" y="5749645"/>
            <a:ext cx="6473170" cy="7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>
            <p:ph type="title"/>
          </p:nvPr>
        </p:nvSpPr>
        <p:spPr>
          <a:xfrm>
            <a:off x="1575575" y="971750"/>
            <a:ext cx="95244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idx="1" type="body"/>
          </p:nvPr>
        </p:nvSpPr>
        <p:spPr>
          <a:xfrm>
            <a:off x="1575575" y="2186831"/>
            <a:ext cx="44775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8" name="Google Shape;288;p6"/>
          <p:cNvSpPr txBox="1"/>
          <p:nvPr>
            <p:ph idx="2" type="body"/>
          </p:nvPr>
        </p:nvSpPr>
        <p:spPr>
          <a:xfrm>
            <a:off x="6621872" y="2172446"/>
            <a:ext cx="44778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89" name="Google Shape;289;p6"/>
          <p:cNvGrpSpPr/>
          <p:nvPr/>
        </p:nvGrpSpPr>
        <p:grpSpPr>
          <a:xfrm rot="-8403264">
            <a:off x="10288552" y="-862319"/>
            <a:ext cx="874890" cy="2951624"/>
            <a:chOff x="4956637" y="584511"/>
            <a:chExt cx="1835125" cy="6191178"/>
          </a:xfrm>
        </p:grpSpPr>
        <p:sp>
          <p:nvSpPr>
            <p:cNvPr id="290" name="Google Shape;290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92" name="Google Shape;292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" name="Google Shape;303;p6"/>
          <p:cNvGrpSpPr/>
          <p:nvPr/>
        </p:nvGrpSpPr>
        <p:grpSpPr>
          <a:xfrm rot="-7029376">
            <a:off x="11538975" y="-228238"/>
            <a:ext cx="874905" cy="2951675"/>
            <a:chOff x="4956637" y="584511"/>
            <a:chExt cx="1835125" cy="6191178"/>
          </a:xfrm>
        </p:grpSpPr>
        <p:sp>
          <p:nvSpPr>
            <p:cNvPr id="304" name="Google Shape;304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306" name="Google Shape;306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7" name="Google Shape;317;p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1582725" y="965150"/>
            <a:ext cx="9502800" cy="783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0" name="Google Shape;320;p7"/>
          <p:cNvSpPr txBox="1"/>
          <p:nvPr>
            <p:ph idx="1" type="body"/>
          </p:nvPr>
        </p:nvSpPr>
        <p:spPr>
          <a:xfrm>
            <a:off x="1582725" y="1805928"/>
            <a:ext cx="9502800" cy="4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321" name="Google Shape;321;p7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23" name="Google Shape;323;p7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" name="Google Shape;349;p7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50" name="Google Shape;350;p7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7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7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5" name="Google Shape;355;p7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/>
          <p:nvPr>
            <p:ph type="title"/>
          </p:nvPr>
        </p:nvSpPr>
        <p:spPr>
          <a:xfrm>
            <a:off x="1561325" y="18735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62" name="Google Shape;362;p8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63" name="Google Shape;363;p8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364" name="Google Shape;364;p8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8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92" name="Google Shape;392;p8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7" name="Google Shape;397;p8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2">
            <a:off x="272028" y="1778090"/>
            <a:ext cx="976890" cy="2906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2" name="Google Shape;402;p8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403" name="Google Shape;403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05" name="Google Shape;405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8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417" name="Google Shape;417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19" name="Google Shape;419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0" name="Google Shape;430;p8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431" name="Google Shape;431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33" name="Google Shape;433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"/>
          <p:cNvSpPr txBox="1"/>
          <p:nvPr>
            <p:ph idx="1" type="subTitle"/>
          </p:nvPr>
        </p:nvSpPr>
        <p:spPr>
          <a:xfrm>
            <a:off x="1795327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6" name="Google Shape;446;p9"/>
          <p:cNvSpPr txBox="1"/>
          <p:nvPr>
            <p:ph idx="2" type="subTitle"/>
          </p:nvPr>
        </p:nvSpPr>
        <p:spPr>
          <a:xfrm>
            <a:off x="5151878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7" name="Google Shape;447;p9"/>
          <p:cNvSpPr txBox="1"/>
          <p:nvPr>
            <p:ph idx="3" type="subTitle"/>
          </p:nvPr>
        </p:nvSpPr>
        <p:spPr>
          <a:xfrm>
            <a:off x="8508453" y="3542175"/>
            <a:ext cx="23022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8" name="Google Shape;448;p9"/>
          <p:cNvSpPr txBox="1"/>
          <p:nvPr>
            <p:ph type="title"/>
          </p:nvPr>
        </p:nvSpPr>
        <p:spPr>
          <a:xfrm>
            <a:off x="1561325" y="974375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9" name="Google Shape;449;p9"/>
          <p:cNvSpPr txBox="1"/>
          <p:nvPr>
            <p:ph idx="4" type="body"/>
          </p:nvPr>
        </p:nvSpPr>
        <p:spPr>
          <a:xfrm>
            <a:off x="1795325" y="4128717"/>
            <a:ext cx="2302500" cy="162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0" name="Google Shape;450;p9"/>
          <p:cNvSpPr txBox="1"/>
          <p:nvPr>
            <p:ph idx="5" type="body"/>
          </p:nvPr>
        </p:nvSpPr>
        <p:spPr>
          <a:xfrm>
            <a:off x="5151875" y="412872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1" name="Google Shape;451;p9"/>
          <p:cNvSpPr txBox="1"/>
          <p:nvPr>
            <p:ph idx="6" type="body"/>
          </p:nvPr>
        </p:nvSpPr>
        <p:spPr>
          <a:xfrm>
            <a:off x="8508450" y="410788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pic>
        <p:nvPicPr>
          <p:cNvPr id="452" name="Google Shape;4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39996">
            <a:off x="2394987" y="6081402"/>
            <a:ext cx="7402024" cy="7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9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454" name="Google Shape;454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7" name="Google Shape;467;p9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468" name="Google Shape;468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1" name="Google Shape;481;p9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482" name="Google Shape;482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84" name="Google Shape;484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5" name="Google Shape;495;p9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7711599">
            <a:off x="10720415" y="-46610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498" name="Google Shape;498;p1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1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7927" y="242627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ffectLst>
            <a:outerShdw blurRad="127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667755" y="242181"/>
            <a:ext cx="58271" cy="6368400"/>
            <a:chOff x="636495" y="242626"/>
            <a:chExt cx="58271" cy="6368400"/>
          </a:xfrm>
        </p:grpSpPr>
        <p:cxnSp>
          <p:nvCxnSpPr>
            <p:cNvPr id="8" name="Google Shape;8;p1"/>
            <p:cNvCxnSpPr/>
            <p:nvPr/>
          </p:nvCxnSpPr>
          <p:spPr>
            <a:xfrm>
              <a:off x="636495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694766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" name="Google Shape;10;p1"/>
          <p:cNvGrpSpPr/>
          <p:nvPr/>
        </p:nvGrpSpPr>
        <p:grpSpPr>
          <a:xfrm>
            <a:off x="1024128" y="677984"/>
            <a:ext cx="10555483" cy="5502031"/>
            <a:chOff x="1043065" y="771432"/>
            <a:chExt cx="10555483" cy="5502031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1043065" y="771461"/>
              <a:ext cx="10554412" cy="5502002"/>
              <a:chOff x="217927" y="528918"/>
              <a:chExt cx="11637900" cy="5813612"/>
            </a:xfrm>
          </p:grpSpPr>
          <p:cxnSp>
            <p:nvCxnSpPr>
              <p:cNvPr id="12" name="Google Shape;12;p1"/>
              <p:cNvCxnSpPr/>
              <p:nvPr/>
            </p:nvCxnSpPr>
            <p:spPr>
              <a:xfrm>
                <a:off x="217927" y="52891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>
                <a:off x="217927" y="78168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>
                <a:off x="217927" y="103445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217927" y="128721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>
                <a:off x="217927" y="153998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>
                <a:off x="217927" y="179274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>
                <a:off x="217927" y="204551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>
                <a:off x="217927" y="229828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>
                <a:off x="217927" y="255104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>
                <a:off x="217927" y="280381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>
                <a:off x="217927" y="305657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>
                <a:off x="217927" y="330934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>
                <a:off x="217927" y="356211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>
                <a:off x="217927" y="381487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>
                <a:off x="217927" y="406764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>
                <a:off x="217927" y="432040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>
                <a:off x="217927" y="457317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217927" y="482594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17927" y="507870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217927" y="533147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217927" y="558423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>
                <a:off x="217927" y="583700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>
                <a:off x="217927" y="608977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>
                <a:off x="217927" y="634253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" name="Google Shape;36;p1"/>
            <p:cNvGrpSpPr/>
            <p:nvPr/>
          </p:nvGrpSpPr>
          <p:grpSpPr>
            <a:xfrm>
              <a:off x="1043109" y="771432"/>
              <a:ext cx="10555439" cy="5501235"/>
              <a:chOff x="761720" y="242182"/>
              <a:chExt cx="10894250" cy="11637900"/>
            </a:xfrm>
          </p:grpSpPr>
          <p:cxnSp>
            <p:nvCxnSpPr>
              <p:cNvPr id="37" name="Google Shape;37;p1"/>
              <p:cNvCxnSpPr/>
              <p:nvPr/>
            </p:nvCxnSpPr>
            <p:spPr>
              <a:xfrm rot="5400000">
                <a:off x="78845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52274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25702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-868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-27439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-54011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-80582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-107153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-133724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-160296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-186867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-213438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-240010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-266581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-293152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-319723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-346295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372866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399437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426009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452580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479151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505723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583702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557129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530557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503986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477415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450843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424272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397701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1"/>
              <p:cNvCxnSpPr/>
              <p:nvPr/>
            </p:nvCxnSpPr>
            <p:spPr>
              <a:xfrm rot="5400000">
                <a:off x="371129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1"/>
              <p:cNvCxnSpPr/>
              <p:nvPr/>
            </p:nvCxnSpPr>
            <p:spPr>
              <a:xfrm rot="5400000">
                <a:off x="344558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1"/>
              <p:cNvCxnSpPr/>
              <p:nvPr/>
            </p:nvCxnSpPr>
            <p:spPr>
              <a:xfrm rot="5400000">
                <a:off x="317987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1"/>
              <p:cNvCxnSpPr/>
              <p:nvPr/>
            </p:nvCxnSpPr>
            <p:spPr>
              <a:xfrm rot="5400000">
                <a:off x="291416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1"/>
              <p:cNvCxnSpPr/>
              <p:nvPr/>
            </p:nvCxnSpPr>
            <p:spPr>
              <a:xfrm rot="5400000">
                <a:off x="264844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1"/>
              <p:cNvCxnSpPr/>
              <p:nvPr/>
            </p:nvCxnSpPr>
            <p:spPr>
              <a:xfrm rot="5400000">
                <a:off x="238273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1"/>
              <p:cNvCxnSpPr/>
              <p:nvPr/>
            </p:nvCxnSpPr>
            <p:spPr>
              <a:xfrm rot="5400000">
                <a:off x="211702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1"/>
              <p:cNvCxnSpPr/>
              <p:nvPr/>
            </p:nvCxnSpPr>
            <p:spPr>
              <a:xfrm rot="5400000">
                <a:off x="185130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1"/>
              <p:cNvCxnSpPr/>
              <p:nvPr/>
            </p:nvCxnSpPr>
            <p:spPr>
              <a:xfrm rot="5400000">
                <a:off x="158559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1"/>
              <p:cNvCxnSpPr/>
              <p:nvPr/>
            </p:nvCxnSpPr>
            <p:spPr>
              <a:xfrm rot="5400000">
                <a:off x="131988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1"/>
              <p:cNvCxnSpPr/>
              <p:nvPr/>
            </p:nvCxnSpPr>
            <p:spPr>
              <a:xfrm rot="5400000">
                <a:off x="105416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9" name="Google Shape;79;p1"/>
          <p:cNvSpPr/>
          <p:nvPr/>
        </p:nvSpPr>
        <p:spPr>
          <a:xfrm>
            <a:off x="217926" y="240731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blipFill rotWithShape="1">
            <a:blip r:embed="rId1">
              <a:alphaModFix amt="4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/>
          <p:nvPr>
            <p:ph type="title"/>
          </p:nvPr>
        </p:nvSpPr>
        <p:spPr>
          <a:xfrm>
            <a:off x="1561625" y="914650"/>
            <a:ext cx="9523500" cy="700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/>
        </p:txBody>
      </p:sp>
      <p:sp>
        <p:nvSpPr>
          <p:cNvPr id="81" name="Google Shape;81;p1"/>
          <p:cNvSpPr txBox="1"/>
          <p:nvPr>
            <p:ph idx="1" type="body"/>
          </p:nvPr>
        </p:nvSpPr>
        <p:spPr>
          <a:xfrm>
            <a:off x="1561625" y="1779941"/>
            <a:ext cx="9523500" cy="41787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9pPr>
          </a:lstStyle>
          <a:p/>
        </p:txBody>
      </p:sp>
      <p:sp>
        <p:nvSpPr>
          <p:cNvPr id="82" name="Google Shape;8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970">
          <p15:clr>
            <a:srgbClr val="E46962"/>
          </p15:clr>
        </p15:guide>
        <p15:guide id="2" pos="397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codemash2025-math-precompiler" TargetMode="External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hartjs.org/docs/lates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ocode-api.arcgis.com/arcgis/rest/services/World/GeocodeServer/findAddressCandidates?f=pjson&amp;outFields=*&amp;singleLine=ADDRESS/PLACE&amp;token=AAPTxy8BH1VEsoebNVZXo8HurMKPu3fXOu2arFhBuGC_SGlZ4cMWq2zuwnJUed67b7HzmuUNbwJ3nV0b2nTwsLbjvfG-iVxWYgjJyg2Fkq6pYRLanyEpMJ9qn7950ovy7LqOvvfT2gXa9Z5zWod8eZk555RTiHqNPIQU6W_Zu5JxtRFMF5rW__w4-8dzQd85TVLl9o-rIPJzHvhgH4Rxp_a95wahylZ1S8QDXQOCPup_9jw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arcgis.com/rest/basemap-styles/" TargetMode="External"/><Relationship Id="rId4" Type="http://schemas.openxmlformats.org/officeDocument/2006/relationships/hyperlink" Target="https://hub.arcgis.com/" TargetMode="External"/><Relationship Id="rId5" Type="http://schemas.openxmlformats.org/officeDocument/2006/relationships/hyperlink" Target="https://livingatlas.arcgis.com/en/home/" TargetMode="External"/><Relationship Id="rId6" Type="http://schemas.openxmlformats.org/officeDocument/2006/relationships/image" Target="../media/image36.gif"/><Relationship Id="rId7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eafletj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www.visualcinnamon.com/2017/08/d3-loom/" TargetMode="External"/><Relationship Id="rId5" Type="http://schemas.openxmlformats.org/officeDocument/2006/relationships/image" Target="../media/image31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s://deepalikank.substack.com/p/a-visual-symphony-mapping-taylor" TargetMode="External"/><Relationship Id="rId5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2.gif"/><Relationship Id="rId5" Type="http://schemas.openxmlformats.org/officeDocument/2006/relationships/image" Target="../media/image3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3js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hartjs" TargetMode="External"/><Relationship Id="rId4" Type="http://schemas.openxmlformats.org/officeDocument/2006/relationships/hyperlink" Target="https://github.com/chartjs/awesome" TargetMode="External"/><Relationship Id="rId5" Type="http://schemas.openxmlformats.org/officeDocument/2006/relationships/hyperlink" Target="https://www.chartjs.org/docs/latest/" TargetMode="External"/><Relationship Id="rId6" Type="http://schemas.openxmlformats.org/officeDocument/2006/relationships/hyperlink" Target="https://github.com/d3/d3" TargetMode="External"/><Relationship Id="rId7" Type="http://schemas.openxmlformats.org/officeDocument/2006/relationships/hyperlink" Target="https://d3js.org/" TargetMode="External"/><Relationship Id="rId8" Type="http://schemas.openxmlformats.org/officeDocument/2006/relationships/hyperlink" Target="https://developers.arcgis.com/javascript/latest/get-starte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3-data-story.glitch.me/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aptive.com/8-great-examples-complex-data-visualized-2/" TargetMode="External"/><Relationship Id="rId4" Type="http://schemas.openxmlformats.org/officeDocument/2006/relationships/image" Target="../media/image25.gif"/><Relationship Id="rId5" Type="http://schemas.openxmlformats.org/officeDocument/2006/relationships/hyperlink" Target="https://www.maptive.com/8-great-examples-complex-data-visualized-2/" TargetMode="External"/><Relationship Id="rId6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math-visuals-workshop.netlify.app/" TargetMode="External"/><Relationship Id="rId10" Type="http://schemas.openxmlformats.org/officeDocument/2006/relationships/image" Target="../media/image1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marketplace.visualstudio.com/items?itemName=ritwickdey.LiveServer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marketplace.visualstudio.com/items?itemName=esbenp.prettier-vscode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18"/>
          <p:cNvGrpSpPr/>
          <p:nvPr/>
        </p:nvGrpSpPr>
        <p:grpSpPr>
          <a:xfrm>
            <a:off x="2676251" y="4514900"/>
            <a:ext cx="6991903" cy="308289"/>
            <a:chOff x="2600043" y="1462462"/>
            <a:chExt cx="6991903" cy="421505"/>
          </a:xfrm>
        </p:grpSpPr>
        <p:sp>
          <p:nvSpPr>
            <p:cNvPr id="927" name="Google Shape;927;p1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18"/>
          <p:cNvSpPr txBox="1"/>
          <p:nvPr>
            <p:ph type="title"/>
          </p:nvPr>
        </p:nvSpPr>
        <p:spPr>
          <a:xfrm>
            <a:off x="1850225" y="1602875"/>
            <a:ext cx="8774400" cy="31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Equation to Animation: Crafting Dynamic Math Visuals on the Web</a:t>
            </a:r>
            <a:endParaRPr sz="6000"/>
          </a:p>
        </p:txBody>
      </p:sp>
      <p:grpSp>
        <p:nvGrpSpPr>
          <p:cNvPr id="930" name="Google Shape;930;p18"/>
          <p:cNvGrpSpPr/>
          <p:nvPr/>
        </p:nvGrpSpPr>
        <p:grpSpPr>
          <a:xfrm>
            <a:off x="1338880" y="471162"/>
            <a:ext cx="1131934" cy="1131702"/>
            <a:chOff x="1338877" y="806200"/>
            <a:chExt cx="1340043" cy="1339768"/>
          </a:xfrm>
        </p:grpSpPr>
        <p:sp>
          <p:nvSpPr>
            <p:cNvPr id="931" name="Google Shape;931;p18"/>
            <p:cNvSpPr/>
            <p:nvPr/>
          </p:nvSpPr>
          <p:spPr>
            <a:xfrm rot="-737534">
              <a:off x="1445390" y="914108"/>
              <a:ext cx="1123135" cy="1123710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2" name="Google Shape;932;p18"/>
            <p:cNvGrpSpPr/>
            <p:nvPr/>
          </p:nvGrpSpPr>
          <p:grpSpPr>
            <a:xfrm rot="-737888">
              <a:off x="1446116" y="913186"/>
              <a:ext cx="1125835" cy="1125797"/>
              <a:chOff x="8319351" y="1186300"/>
              <a:chExt cx="642899" cy="638032"/>
            </a:xfrm>
          </p:grpSpPr>
          <p:sp>
            <p:nvSpPr>
              <p:cNvPr id="933" name="Google Shape;933;p18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18"/>
          <p:cNvGrpSpPr/>
          <p:nvPr/>
        </p:nvGrpSpPr>
        <p:grpSpPr>
          <a:xfrm>
            <a:off x="9753465" y="374010"/>
            <a:ext cx="1001546" cy="847403"/>
            <a:chOff x="9814993" y="741298"/>
            <a:chExt cx="1095184" cy="926124"/>
          </a:xfrm>
        </p:grpSpPr>
        <p:grpSp>
          <p:nvGrpSpPr>
            <p:cNvPr id="946" name="Google Shape;946;p18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947" name="Google Shape;947;p18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8" name="Google Shape;948;p18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949" name="Google Shape;949;p18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18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18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2" name="Google Shape;952;p18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9141735" y="471151"/>
            <a:ext cx="526417" cy="279333"/>
            <a:chOff x="5791759" y="2630895"/>
            <a:chExt cx="604799" cy="320925"/>
          </a:xfrm>
        </p:grpSpPr>
        <p:sp>
          <p:nvSpPr>
            <p:cNvPr id="954" name="Google Shape;954;p18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18"/>
          <p:cNvGrpSpPr/>
          <p:nvPr/>
        </p:nvGrpSpPr>
        <p:grpSpPr>
          <a:xfrm rot="-483841">
            <a:off x="889089" y="543227"/>
            <a:ext cx="334824" cy="202555"/>
            <a:chOff x="9051500" y="249694"/>
            <a:chExt cx="321265" cy="194352"/>
          </a:xfrm>
        </p:grpSpPr>
        <p:sp>
          <p:nvSpPr>
            <p:cNvPr id="964" name="Google Shape;964;p18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18"/>
          <p:cNvSpPr txBox="1"/>
          <p:nvPr/>
        </p:nvSpPr>
        <p:spPr>
          <a:xfrm>
            <a:off x="7319900" y="6099275"/>
            <a:ext cx="44418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928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https://bit.ly/codemash2025-math-precompiler</a:t>
            </a:r>
            <a:endParaRPr b="1" sz="1500">
              <a:solidFill>
                <a:srgbClr val="29287D"/>
              </a:solidFill>
            </a:endParaRPr>
          </a:p>
        </p:txBody>
      </p:sp>
      <p:sp>
        <p:nvSpPr>
          <p:cNvPr id="970" name="Google Shape;970;p18"/>
          <p:cNvSpPr txBox="1"/>
          <p:nvPr/>
        </p:nvSpPr>
        <p:spPr>
          <a:xfrm>
            <a:off x="9834500" y="3100200"/>
            <a:ext cx="1644000" cy="61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Slides</a:t>
            </a:r>
            <a:endParaRPr b="1" sz="2900">
              <a:solidFill>
                <a:schemeClr val="dk2"/>
              </a:solidFill>
            </a:endParaRPr>
          </a:p>
        </p:txBody>
      </p:sp>
      <p:pic>
        <p:nvPicPr>
          <p:cNvPr id="971" name="Google Shape;9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913" y="3774750"/>
            <a:ext cx="2263175" cy="22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Chart.js</a:t>
            </a:r>
            <a:endParaRPr sz="4400"/>
          </a:p>
        </p:txBody>
      </p:sp>
      <p:grpSp>
        <p:nvGrpSpPr>
          <p:cNvPr id="1237" name="Google Shape;1237;p2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38" name="Google Shape;1238;p2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27"/>
          <p:cNvSpPr txBox="1"/>
          <p:nvPr/>
        </p:nvSpPr>
        <p:spPr>
          <a:xfrm>
            <a:off x="1166375" y="1805200"/>
            <a:ext cx="63573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Chart.js</a:t>
            </a:r>
            <a:r>
              <a:rPr lang="en" sz="2500">
                <a:solidFill>
                  <a:schemeClr val="dk1"/>
                </a:solidFill>
              </a:rPr>
              <a:t>: A simple, easy-to-use JS library for interactive charts.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Supported Chart Types</a:t>
            </a:r>
            <a:r>
              <a:rPr lang="en" sz="2500">
                <a:solidFill>
                  <a:schemeClr val="dk1"/>
                </a:solidFill>
              </a:rPr>
              <a:t>: Area, Bar, Bubble, Doughnut and Pie, Line, Polar Area, Radar, Scatter.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Why Chart.js?</a:t>
            </a:r>
            <a:r>
              <a:rPr lang="en" sz="2500">
                <a:solidFill>
                  <a:schemeClr val="dk1"/>
                </a:solidFill>
              </a:rPr>
              <a:t>: Lightweight, beginner-friendly, great for basic charts with some interactive features.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41" name="Google Shape;1241;p27"/>
          <p:cNvPicPr preferRelativeResize="0"/>
          <p:nvPr/>
        </p:nvPicPr>
        <p:blipFill rotWithShape="1">
          <a:blip r:embed="rId3">
            <a:alphaModFix/>
          </a:blip>
          <a:srcRect b="100000" l="-63510" r="63510" t="-100000"/>
          <a:stretch/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7"/>
          <p:cNvPicPr preferRelativeResize="0"/>
          <p:nvPr/>
        </p:nvPicPr>
        <p:blipFill rotWithShape="1">
          <a:blip r:embed="rId4">
            <a:alphaModFix/>
          </a:blip>
          <a:srcRect b="6779" l="18781" r="2403" t="9321"/>
          <a:stretch/>
        </p:blipFill>
        <p:spPr>
          <a:xfrm>
            <a:off x="7599000" y="2361775"/>
            <a:ext cx="3981126" cy="2825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Rendering</a:t>
            </a:r>
            <a:endParaRPr sz="4400"/>
          </a:p>
        </p:txBody>
      </p:sp>
      <p:grpSp>
        <p:nvGrpSpPr>
          <p:cNvPr id="1249" name="Google Shape;1249;p2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50" name="Google Shape;1250;p2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28"/>
          <p:cNvSpPr txBox="1"/>
          <p:nvPr/>
        </p:nvSpPr>
        <p:spPr>
          <a:xfrm>
            <a:off x="1434550" y="1805200"/>
            <a:ext cx="63732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Canvas Rendering</a:t>
            </a:r>
            <a:r>
              <a:rPr lang="en" sz="2500">
                <a:solidFill>
                  <a:schemeClr val="dk1"/>
                </a:solidFill>
              </a:rPr>
              <a:t>: Renders charts on an HTML5 canvas.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Performance</a:t>
            </a:r>
            <a:r>
              <a:rPr lang="en" sz="2500">
                <a:solidFill>
                  <a:schemeClr val="dk1"/>
                </a:solidFill>
              </a:rPr>
              <a:t>: Ideal for large datasets (no DOM nodes to manage).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Limitation</a:t>
            </a:r>
            <a:r>
              <a:rPr lang="en" sz="2500">
                <a:solidFill>
                  <a:schemeClr val="dk1"/>
                </a:solidFill>
              </a:rPr>
              <a:t>: No CSS styling—customization through built-in options or custom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53" name="Google Shape;1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8"/>
          <p:cNvPicPr preferRelativeResize="0"/>
          <p:nvPr/>
        </p:nvPicPr>
        <p:blipFill rotWithShape="1">
          <a:blip r:embed="rId4">
            <a:alphaModFix/>
          </a:blip>
          <a:srcRect b="0" l="0" r="38998" t="0"/>
          <a:stretch/>
        </p:blipFill>
        <p:spPr>
          <a:xfrm>
            <a:off x="8201800" y="2003088"/>
            <a:ext cx="3363823" cy="3457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History and Community</a:t>
            </a:r>
            <a:endParaRPr sz="4400"/>
          </a:p>
        </p:txBody>
      </p:sp>
      <p:grpSp>
        <p:nvGrpSpPr>
          <p:cNvPr id="1260" name="Google Shape;1260;p2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61" name="Google Shape;1261;p2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29"/>
          <p:cNvSpPr txBox="1"/>
          <p:nvPr/>
        </p:nvSpPr>
        <p:spPr>
          <a:xfrm>
            <a:off x="1312425" y="1696825"/>
            <a:ext cx="599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Popularity</a:t>
            </a:r>
            <a:r>
              <a:rPr lang="en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GitHub Stars</a:t>
            </a:r>
            <a:r>
              <a:rPr lang="en" sz="2500">
                <a:solidFill>
                  <a:schemeClr val="dk1"/>
                </a:solidFill>
              </a:rPr>
              <a:t>: ~60,000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npm Downloads</a:t>
            </a:r>
            <a:r>
              <a:rPr lang="en" sz="2500">
                <a:solidFill>
                  <a:schemeClr val="dk1"/>
                </a:solidFill>
              </a:rPr>
              <a:t>: ~2.4 million weekly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History</a:t>
            </a:r>
            <a:r>
              <a:rPr lang="en" sz="2500">
                <a:solidFill>
                  <a:schemeClr val="dk1"/>
                </a:solidFill>
              </a:rPr>
              <a:t>: Created in 2013, open-source, MIT license.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Community</a:t>
            </a:r>
            <a:r>
              <a:rPr lang="en" sz="2500">
                <a:solidFill>
                  <a:schemeClr val="dk1"/>
                </a:solidFill>
              </a:rPr>
              <a:t>: Actively maintained by an open-source community with lots of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64" name="Google Shape;1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9"/>
          <p:cNvPicPr preferRelativeResize="0"/>
          <p:nvPr/>
        </p:nvPicPr>
        <p:blipFill rotWithShape="1">
          <a:blip r:embed="rId4">
            <a:alphaModFix/>
          </a:blip>
          <a:srcRect b="25179" l="54180" r="25288" t="19626"/>
          <a:stretch/>
        </p:blipFill>
        <p:spPr>
          <a:xfrm>
            <a:off x="7384075" y="1987475"/>
            <a:ext cx="4224748" cy="31942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0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sp>
        <p:nvSpPr>
          <p:cNvPr id="1271" name="Google Shape;1271;p30"/>
          <p:cNvSpPr txBox="1"/>
          <p:nvPr/>
        </p:nvSpPr>
        <p:spPr>
          <a:xfrm>
            <a:off x="1120625" y="1756950"/>
            <a:ext cx="53334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Bar Chart?</a:t>
            </a:r>
            <a:r>
              <a:rPr lang="en" sz="2300">
                <a:solidFill>
                  <a:schemeClr val="dk1"/>
                </a:solidFill>
              </a:rPr>
              <a:t> A bar chart visualizes comparisons across different categories, where each bar's height indicates its value or frequency.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Bar Charts:</a:t>
            </a:r>
            <a:r>
              <a:rPr lang="en" sz="2300">
                <a:solidFill>
                  <a:schemeClr val="dk1"/>
                </a:solidFill>
              </a:rPr>
              <a:t> They are perfect for comparing distinct categories and highlighting specific comparisons.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272" name="Google Shape;1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5" y="1920725"/>
            <a:ext cx="4619950" cy="3016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1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Charts</a:t>
            </a:r>
            <a:endParaRPr/>
          </a:p>
        </p:txBody>
      </p:sp>
      <p:sp>
        <p:nvSpPr>
          <p:cNvPr id="1278" name="Google Shape;1278;p31"/>
          <p:cNvSpPr txBox="1"/>
          <p:nvPr/>
        </p:nvSpPr>
        <p:spPr>
          <a:xfrm>
            <a:off x="1591050" y="1412900"/>
            <a:ext cx="90099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What is a Line Chart?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 line chart displays data points connected by lines.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When to Use Line Charts: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Ideal for visualizing trends and changes over time, especially when comparing data continuously.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79" name="Google Shape;1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01" y="4158175"/>
            <a:ext cx="7259800" cy="225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2"/>
          <p:cNvSpPr txBox="1"/>
          <p:nvPr>
            <p:ph type="title"/>
          </p:nvPr>
        </p:nvSpPr>
        <p:spPr>
          <a:xfrm>
            <a:off x="1561325" y="1409050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1 and 2 on the Workshop Site</a:t>
            </a:r>
            <a:endParaRPr/>
          </a:p>
        </p:txBody>
      </p:sp>
      <p:sp>
        <p:nvSpPr>
          <p:cNvPr id="1285" name="Google Shape;1285;p32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Chart.js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move onto Module 3! 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3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1291" name="Google Shape;1291;p33"/>
          <p:cNvSpPr txBox="1"/>
          <p:nvPr/>
        </p:nvSpPr>
        <p:spPr>
          <a:xfrm>
            <a:off x="968975" y="1412900"/>
            <a:ext cx="75849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Scatter Plot?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A scatter plot is used to visualize the relationship between two numeric variables.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Each point represents a pair of values, plotted on the X and Y axes.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Scatter Plots: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Best for </a:t>
            </a:r>
            <a:r>
              <a:rPr b="1" lang="en" sz="2300">
                <a:solidFill>
                  <a:schemeClr val="dk1"/>
                </a:solidFill>
              </a:rPr>
              <a:t>correlation analysis</a:t>
            </a:r>
            <a:r>
              <a:rPr lang="en" sz="2300">
                <a:solidFill>
                  <a:schemeClr val="dk1"/>
                </a:solidFill>
              </a:rPr>
              <a:t>: Shows how two variables are related.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Ideal for visualizing </a:t>
            </a:r>
            <a:r>
              <a:rPr b="1" lang="en" sz="2300">
                <a:solidFill>
                  <a:schemeClr val="dk1"/>
                </a:solidFill>
              </a:rPr>
              <a:t>clusters</a:t>
            </a:r>
            <a:r>
              <a:rPr lang="en" sz="2300">
                <a:solidFill>
                  <a:schemeClr val="dk1"/>
                </a:solidFill>
              </a:rPr>
              <a:t> or outliers.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Useful for </a:t>
            </a:r>
            <a:r>
              <a:rPr b="1" lang="en" sz="2300">
                <a:solidFill>
                  <a:schemeClr val="dk1"/>
                </a:solidFill>
              </a:rPr>
              <a:t>regression analysis</a:t>
            </a:r>
            <a:r>
              <a:rPr lang="en" sz="2300">
                <a:solidFill>
                  <a:schemeClr val="dk1"/>
                </a:solidFill>
              </a:rPr>
              <a:t>, identifying patterns, or comparing distributions.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2" name="Google Shape;1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525" y="2162001"/>
            <a:ext cx="2880925" cy="253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</a:t>
            </a:r>
            <a:endParaRPr/>
          </a:p>
        </p:txBody>
      </p:sp>
      <p:sp>
        <p:nvSpPr>
          <p:cNvPr id="1298" name="Google Shape;1298;p34"/>
          <p:cNvSpPr txBox="1"/>
          <p:nvPr/>
        </p:nvSpPr>
        <p:spPr>
          <a:xfrm>
            <a:off x="1458900" y="1634263"/>
            <a:ext cx="64572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Leaflet</a:t>
            </a:r>
            <a:r>
              <a:rPr lang="en" sz="2300">
                <a:solidFill>
                  <a:schemeClr val="dk1"/>
                </a:solidFill>
              </a:rPr>
              <a:t>: JavaScript library for interactive maps.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Lightweight</a:t>
            </a:r>
            <a:r>
              <a:rPr lang="en" sz="2300">
                <a:solidFill>
                  <a:schemeClr val="dk1"/>
                </a:solidFill>
              </a:rPr>
              <a:t>: Only about 42 KB of JS and it’s easy to integrate with charts.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Use Case</a:t>
            </a:r>
            <a:r>
              <a:rPr lang="en" sz="2300">
                <a:solidFill>
                  <a:schemeClr val="dk1"/>
                </a:solidFill>
              </a:rPr>
              <a:t>: Perfect for embedding maps in web applications.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LcPeriod"/>
            </a:pPr>
            <a:r>
              <a:rPr lang="en" sz="2300">
                <a:solidFill>
                  <a:schemeClr val="dk1"/>
                </a:solidFill>
              </a:rPr>
              <a:t>Note: View is set with an initial latitude and longitude. You can use this geocoding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search tool</a:t>
            </a:r>
            <a:r>
              <a:rPr lang="en" sz="2300">
                <a:solidFill>
                  <a:schemeClr val="dk1"/>
                </a:solidFill>
              </a:rPr>
              <a:t> for finding locations.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9" name="Google Shape;1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101" y="2138976"/>
            <a:ext cx="3858600" cy="25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4950" y="373887"/>
            <a:ext cx="1211400" cy="1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5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Esri Leaflet</a:t>
            </a:r>
            <a:endParaRPr/>
          </a:p>
        </p:txBody>
      </p:sp>
      <p:sp>
        <p:nvSpPr>
          <p:cNvPr id="1306" name="Google Shape;1306;p35"/>
          <p:cNvSpPr txBox="1"/>
          <p:nvPr/>
        </p:nvSpPr>
        <p:spPr>
          <a:xfrm>
            <a:off x="1224475" y="1531200"/>
            <a:ext cx="54195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Esri Leaflet</a:t>
            </a:r>
            <a:r>
              <a:rPr lang="en" sz="2300">
                <a:solidFill>
                  <a:schemeClr val="dk1"/>
                </a:solidFill>
              </a:rPr>
              <a:t>: Adds Esri's mapping capabilities to Leaflet.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Features</a:t>
            </a:r>
            <a:r>
              <a:rPr lang="en" sz="2300">
                <a:solidFill>
                  <a:schemeClr val="dk1"/>
                </a:solidFill>
              </a:rPr>
              <a:t>: Access to Esri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basemaps</a:t>
            </a:r>
            <a:r>
              <a:rPr lang="en" sz="2300">
                <a:solidFill>
                  <a:schemeClr val="dk1"/>
                </a:solidFill>
              </a:rPr>
              <a:t>, feature layers (e.g. </a:t>
            </a:r>
            <a:r>
              <a:rPr lang="en" sz="2300" u="sng">
                <a:solidFill>
                  <a:schemeClr val="hlink"/>
                </a:solidFill>
                <a:hlinkClick r:id="rId4"/>
              </a:rPr>
              <a:t>ArcGIS Hub</a:t>
            </a:r>
            <a:r>
              <a:rPr lang="en" sz="2300">
                <a:solidFill>
                  <a:schemeClr val="dk1"/>
                </a:solidFill>
              </a:rPr>
              <a:t> and </a:t>
            </a:r>
            <a:r>
              <a:rPr lang="en" sz="2300" u="sng">
                <a:solidFill>
                  <a:schemeClr val="hlink"/>
                </a:solidFill>
                <a:hlinkClick r:id="rId5"/>
              </a:rPr>
              <a:t>Living Atlas</a:t>
            </a:r>
            <a:r>
              <a:rPr lang="en" sz="2300">
                <a:solidFill>
                  <a:schemeClr val="dk1"/>
                </a:solidFill>
              </a:rPr>
              <a:t>), and geospatial services.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Combining with Charts</a:t>
            </a:r>
            <a:r>
              <a:rPr lang="en" sz="2300">
                <a:solidFill>
                  <a:schemeClr val="dk1"/>
                </a:solidFill>
              </a:rPr>
              <a:t>: Use map features to dynamically update charts with relevant data.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07" name="Google Shape;1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475" y="3869766"/>
            <a:ext cx="4051801" cy="25515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8" name="Google Shape;1308;p35"/>
          <p:cNvPicPr preferRelativeResize="0"/>
          <p:nvPr/>
        </p:nvPicPr>
        <p:blipFill rotWithShape="1">
          <a:blip r:embed="rId7">
            <a:alphaModFix/>
          </a:blip>
          <a:srcRect b="3487" l="0" r="0" t="4005"/>
          <a:stretch/>
        </p:blipFill>
        <p:spPr>
          <a:xfrm>
            <a:off x="7510475" y="1370575"/>
            <a:ext cx="4051801" cy="236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6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 3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14" name="Google Shape;1314;p36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Leaflet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documentation</a:t>
            </a:r>
            <a:r>
              <a:rPr lang="en" sz="2100"/>
              <a:t> or move onto Module 4! 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>
            <a:off x="5029049" y="694501"/>
            <a:ext cx="1999209" cy="1952241"/>
          </a:xfrm>
          <a:custGeom>
            <a:rect b="b" l="l" r="r" t="t"/>
            <a:pathLst>
              <a:path extrusionOk="0" h="2212171" w="2265393">
                <a:moveTo>
                  <a:pt x="0" y="675346"/>
                </a:moveTo>
                <a:cubicBezTo>
                  <a:pt x="0" y="675346"/>
                  <a:pt x="322583" y="23685"/>
                  <a:pt x="1080793" y="638"/>
                </a:cubicBezTo>
                <a:cubicBezTo>
                  <a:pt x="1782208" y="-20661"/>
                  <a:pt x="2285012" y="494213"/>
                  <a:pt x="2264806" y="1082633"/>
                </a:cubicBezTo>
                <a:cubicBezTo>
                  <a:pt x="2244781" y="1668741"/>
                  <a:pt x="1802779" y="2204622"/>
                  <a:pt x="1251550" y="2212032"/>
                </a:cubicBezTo>
                <a:cubicBezTo>
                  <a:pt x="696681" y="2219495"/>
                  <a:pt x="122879" y="1926278"/>
                  <a:pt x="61349" y="1350492"/>
                </a:cubicBezTo>
                <a:cubicBezTo>
                  <a:pt x="0" y="776727"/>
                  <a:pt x="422889" y="577516"/>
                  <a:pt x="422889" y="577516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"/>
          <p:cNvSpPr/>
          <p:nvPr/>
        </p:nvSpPr>
        <p:spPr>
          <a:xfrm rot="15468">
            <a:off x="2389145" y="3774051"/>
            <a:ext cx="7407752" cy="127480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9"/>
          <p:cNvSpPr/>
          <p:nvPr/>
        </p:nvSpPr>
        <p:spPr>
          <a:xfrm>
            <a:off x="5029050" y="694575"/>
            <a:ext cx="1952100" cy="19521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4259475" y="4283725"/>
            <a:ext cx="4125900" cy="279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9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 Yatteau</a:t>
            </a:r>
            <a:endParaRPr/>
          </a:p>
        </p:txBody>
      </p:sp>
      <p:sp>
        <p:nvSpPr>
          <p:cNvPr id="981" name="Google Shape;981;p19"/>
          <p:cNvSpPr txBox="1"/>
          <p:nvPr>
            <p:ph idx="1" type="body"/>
          </p:nvPr>
        </p:nvSpPr>
        <p:spPr>
          <a:xfrm>
            <a:off x="2711100" y="4081000"/>
            <a:ext cx="6922200" cy="14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Developer Advocate at Esri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982" name="Google Shape;982;p19"/>
          <p:cNvGrpSpPr/>
          <p:nvPr/>
        </p:nvGrpSpPr>
        <p:grpSpPr>
          <a:xfrm>
            <a:off x="1379952" y="1657792"/>
            <a:ext cx="1119440" cy="1118397"/>
            <a:chOff x="1379952" y="1657792"/>
            <a:chExt cx="1119440" cy="1118397"/>
          </a:xfrm>
        </p:grpSpPr>
        <p:sp>
          <p:nvSpPr>
            <p:cNvPr id="983" name="Google Shape;983;p19"/>
            <p:cNvSpPr/>
            <p:nvPr/>
          </p:nvSpPr>
          <p:spPr>
            <a:xfrm rot="-733890">
              <a:off x="1481444" y="1745535"/>
              <a:ext cx="926818" cy="919417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4" name="Google Shape;984;p19"/>
            <p:cNvGrpSpPr/>
            <p:nvPr/>
          </p:nvGrpSpPr>
          <p:grpSpPr>
            <a:xfrm rot="-737681">
              <a:off x="1468683" y="1751770"/>
              <a:ext cx="941978" cy="934847"/>
              <a:chOff x="8319351" y="1186300"/>
              <a:chExt cx="642899" cy="638032"/>
            </a:xfrm>
          </p:grpSpPr>
          <p:sp>
            <p:nvSpPr>
              <p:cNvPr id="985" name="Google Shape;985;p19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7" name="Google Shape;997;p19"/>
          <p:cNvGrpSpPr/>
          <p:nvPr/>
        </p:nvGrpSpPr>
        <p:grpSpPr>
          <a:xfrm rot="-483841">
            <a:off x="1066189" y="2349977"/>
            <a:ext cx="334824" cy="202555"/>
            <a:chOff x="9051500" y="249694"/>
            <a:chExt cx="321265" cy="194352"/>
          </a:xfrm>
        </p:grpSpPr>
        <p:sp>
          <p:nvSpPr>
            <p:cNvPr id="998" name="Google Shape;998;p19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19"/>
          <p:cNvGrpSpPr/>
          <p:nvPr/>
        </p:nvGrpSpPr>
        <p:grpSpPr>
          <a:xfrm>
            <a:off x="1032756" y="941904"/>
            <a:ext cx="667419" cy="268394"/>
            <a:chOff x="10830856" y="4962439"/>
            <a:chExt cx="790874" cy="318040"/>
          </a:xfrm>
        </p:grpSpPr>
        <p:sp>
          <p:nvSpPr>
            <p:cNvPr id="1004" name="Google Shape;1004;p19"/>
            <p:cNvSpPr/>
            <p:nvPr/>
          </p:nvSpPr>
          <p:spPr>
            <a:xfrm>
              <a:off x="10830856" y="4962439"/>
              <a:ext cx="87087" cy="302892"/>
            </a:xfrm>
            <a:custGeom>
              <a:rect b="b" l="l" r="r" t="t"/>
              <a:pathLst>
                <a:path extrusionOk="0" h="302892" w="87087">
                  <a:moveTo>
                    <a:pt x="0" y="137122"/>
                  </a:moveTo>
                  <a:cubicBezTo>
                    <a:pt x="8191" y="170907"/>
                    <a:pt x="30766" y="199501"/>
                    <a:pt x="46958" y="230276"/>
                  </a:cubicBezTo>
                  <a:cubicBezTo>
                    <a:pt x="59436" y="254041"/>
                    <a:pt x="70390" y="278692"/>
                    <a:pt x="84677" y="301429"/>
                  </a:cubicBezTo>
                  <a:cubicBezTo>
                    <a:pt x="89725" y="309410"/>
                    <a:pt x="85248" y="282597"/>
                    <a:pt x="85439" y="273177"/>
                  </a:cubicBezTo>
                  <a:cubicBezTo>
                    <a:pt x="85916" y="255670"/>
                    <a:pt x="82010" y="235325"/>
                    <a:pt x="80963" y="218142"/>
                  </a:cubicBezTo>
                  <a:cubicBezTo>
                    <a:pt x="77723" y="166193"/>
                    <a:pt x="72104" y="114462"/>
                    <a:pt x="71056" y="62379"/>
                  </a:cubicBezTo>
                  <a:cubicBezTo>
                    <a:pt x="70770" y="48311"/>
                    <a:pt x="72485" y="34138"/>
                    <a:pt x="72199" y="20003"/>
                  </a:cubicBezTo>
                  <a:cubicBezTo>
                    <a:pt x="72008" y="13468"/>
                    <a:pt x="79343" y="-3000"/>
                    <a:pt x="73819" y="477"/>
                  </a:cubicBezTo>
                  <a:cubicBezTo>
                    <a:pt x="64960" y="6030"/>
                    <a:pt x="69913" y="18745"/>
                    <a:pt x="70961" y="254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0998971" y="5124326"/>
              <a:ext cx="64961" cy="10753"/>
            </a:xfrm>
            <a:custGeom>
              <a:rect b="b" l="l" r="r" t="t"/>
              <a:pathLst>
                <a:path extrusionOk="0" h="10753" w="64961">
                  <a:moveTo>
                    <a:pt x="0" y="10753"/>
                  </a:moveTo>
                  <a:cubicBezTo>
                    <a:pt x="2001" y="2171"/>
                    <a:pt x="63057" y="238"/>
                    <a:pt x="6496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1009425" y="5135280"/>
              <a:ext cx="77651" cy="25117"/>
            </a:xfrm>
            <a:custGeom>
              <a:rect b="b" l="l" r="r" t="t"/>
              <a:pathLst>
                <a:path extrusionOk="0" h="25117" w="77651">
                  <a:moveTo>
                    <a:pt x="786" y="25117"/>
                  </a:moveTo>
                  <a:cubicBezTo>
                    <a:pt x="-8835" y="17164"/>
                    <a:pt x="72985" y="1133"/>
                    <a:pt x="77652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11166182" y="4991851"/>
              <a:ext cx="60913" cy="148257"/>
            </a:xfrm>
            <a:custGeom>
              <a:rect b="b" l="l" r="r" t="t"/>
              <a:pathLst>
                <a:path extrusionOk="0" h="148257" w="60913">
                  <a:moveTo>
                    <a:pt x="20719" y="6125"/>
                  </a:moveTo>
                  <a:cubicBezTo>
                    <a:pt x="20051" y="-17135"/>
                    <a:pt x="19671" y="32529"/>
                    <a:pt x="17479" y="44025"/>
                  </a:cubicBezTo>
                  <a:cubicBezTo>
                    <a:pt x="16146" y="51198"/>
                    <a:pt x="-3094" y="100871"/>
                    <a:pt x="430" y="104157"/>
                  </a:cubicBezTo>
                  <a:cubicBezTo>
                    <a:pt x="7954" y="111263"/>
                    <a:pt x="49008" y="90003"/>
                    <a:pt x="56627" y="87202"/>
                  </a:cubicBezTo>
                  <a:cubicBezTo>
                    <a:pt x="58056" y="86679"/>
                    <a:pt x="60914" y="85621"/>
                    <a:pt x="60914" y="85621"/>
                  </a:cubicBezTo>
                  <a:cubicBezTo>
                    <a:pt x="60914" y="85621"/>
                    <a:pt x="50817" y="82925"/>
                    <a:pt x="49769" y="78687"/>
                  </a:cubicBezTo>
                  <a:cubicBezTo>
                    <a:pt x="49198" y="76058"/>
                    <a:pt x="47197" y="68200"/>
                    <a:pt x="48151" y="70734"/>
                  </a:cubicBezTo>
                  <a:cubicBezTo>
                    <a:pt x="56722" y="94108"/>
                    <a:pt x="53103" y="123502"/>
                    <a:pt x="57008" y="14825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11144465" y="5133717"/>
              <a:ext cx="188348" cy="47834"/>
            </a:xfrm>
            <a:custGeom>
              <a:rect b="b" l="l" r="r" t="t"/>
              <a:pathLst>
                <a:path extrusionOk="0" h="47834" w="188348">
                  <a:moveTo>
                    <a:pt x="5763" y="47835"/>
                  </a:moveTo>
                  <a:cubicBezTo>
                    <a:pt x="-17954" y="45168"/>
                    <a:pt x="38720" y="39062"/>
                    <a:pt x="46150" y="37900"/>
                  </a:cubicBezTo>
                  <a:cubicBezTo>
                    <a:pt x="80535" y="32557"/>
                    <a:pt x="114062" y="19803"/>
                    <a:pt x="147115" y="9439"/>
                  </a:cubicBezTo>
                  <a:cubicBezTo>
                    <a:pt x="152734" y="7658"/>
                    <a:pt x="201693" y="-8058"/>
                    <a:pt x="184833" y="540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11208339" y="5194581"/>
              <a:ext cx="62037" cy="85898"/>
            </a:xfrm>
            <a:custGeom>
              <a:rect b="b" l="l" r="r" t="t"/>
              <a:pathLst>
                <a:path extrusionOk="0" h="85898" w="62037">
                  <a:moveTo>
                    <a:pt x="3040" y="13498"/>
                  </a:moveTo>
                  <a:cubicBezTo>
                    <a:pt x="-6103" y="9269"/>
                    <a:pt x="38093" y="-9581"/>
                    <a:pt x="52951" y="6184"/>
                  </a:cubicBezTo>
                  <a:cubicBezTo>
                    <a:pt x="67906" y="21956"/>
                    <a:pt x="23233" y="49998"/>
                    <a:pt x="10661" y="51074"/>
                  </a:cubicBezTo>
                  <a:cubicBezTo>
                    <a:pt x="9707" y="51160"/>
                    <a:pt x="2945" y="51274"/>
                    <a:pt x="3326" y="47655"/>
                  </a:cubicBezTo>
                  <a:cubicBezTo>
                    <a:pt x="4755" y="34777"/>
                    <a:pt x="63715" y="41664"/>
                    <a:pt x="62001" y="64076"/>
                  </a:cubicBezTo>
                  <a:cubicBezTo>
                    <a:pt x="58571" y="109444"/>
                    <a:pt x="-18105" y="70106"/>
                    <a:pt x="3993" y="694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11403022" y="5053307"/>
              <a:ext cx="15256" cy="78095"/>
            </a:xfrm>
            <a:custGeom>
              <a:rect b="b" l="l" r="r" t="t"/>
              <a:pathLst>
                <a:path extrusionOk="0" h="78095" w="15256">
                  <a:moveTo>
                    <a:pt x="0" y="0"/>
                  </a:moveTo>
                  <a:cubicBezTo>
                    <a:pt x="17526" y="21974"/>
                    <a:pt x="16193" y="51749"/>
                    <a:pt x="14001" y="780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11428549" y="5056151"/>
              <a:ext cx="17811" cy="85282"/>
            </a:xfrm>
            <a:custGeom>
              <a:rect b="b" l="l" r="r" t="t"/>
              <a:pathLst>
                <a:path extrusionOk="0" h="85282" w="17811">
                  <a:moveTo>
                    <a:pt x="0" y="24"/>
                  </a:moveTo>
                  <a:cubicBezTo>
                    <a:pt x="0" y="-1443"/>
                    <a:pt x="10763" y="65889"/>
                    <a:pt x="17812" y="852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11349801" y="4990767"/>
              <a:ext cx="173748" cy="73046"/>
            </a:xfrm>
            <a:custGeom>
              <a:rect b="b" l="l" r="r" t="t"/>
              <a:pathLst>
                <a:path extrusionOk="0" h="73046" w="173748">
                  <a:moveTo>
                    <a:pt x="17883" y="73046"/>
                  </a:moveTo>
                  <a:cubicBezTo>
                    <a:pt x="12739" y="72465"/>
                    <a:pt x="3596" y="71770"/>
                    <a:pt x="357" y="68484"/>
                  </a:cubicBezTo>
                  <a:cubicBezTo>
                    <a:pt x="-4691" y="63397"/>
                    <a:pt x="45410" y="48281"/>
                    <a:pt x="45506" y="48234"/>
                  </a:cubicBezTo>
                  <a:cubicBezTo>
                    <a:pt x="76557" y="36861"/>
                    <a:pt x="107799" y="26316"/>
                    <a:pt x="139136" y="16354"/>
                  </a:cubicBezTo>
                  <a:cubicBezTo>
                    <a:pt x="149423" y="13058"/>
                    <a:pt x="161615" y="8467"/>
                    <a:pt x="170663" y="2323"/>
                  </a:cubicBezTo>
                  <a:cubicBezTo>
                    <a:pt x="171712" y="1638"/>
                    <a:pt x="174569" y="561"/>
                    <a:pt x="173521" y="56"/>
                  </a:cubicBezTo>
                  <a:cubicBezTo>
                    <a:pt x="172092" y="-591"/>
                    <a:pt x="164473" y="4543"/>
                    <a:pt x="164187" y="46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11510464" y="5032057"/>
              <a:ext cx="43910" cy="85101"/>
            </a:xfrm>
            <a:custGeom>
              <a:rect b="b" l="l" r="r" t="t"/>
              <a:pathLst>
                <a:path extrusionOk="0" h="85101" w="43910">
                  <a:moveTo>
                    <a:pt x="0" y="40567"/>
                  </a:moveTo>
                  <a:cubicBezTo>
                    <a:pt x="5524" y="55693"/>
                    <a:pt x="13240" y="69961"/>
                    <a:pt x="18764" y="85087"/>
                  </a:cubicBezTo>
                  <a:cubicBezTo>
                    <a:pt x="19050" y="85725"/>
                    <a:pt x="11716" y="65647"/>
                    <a:pt x="10668" y="56245"/>
                  </a:cubicBezTo>
                  <a:cubicBezTo>
                    <a:pt x="8668" y="37938"/>
                    <a:pt x="22384" y="648"/>
                    <a:pt x="43910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11593054" y="4986180"/>
              <a:ext cx="28676" cy="60899"/>
            </a:xfrm>
            <a:custGeom>
              <a:rect b="b" l="l" r="r" t="t"/>
              <a:pathLst>
                <a:path extrusionOk="0" h="60899" w="28676">
                  <a:moveTo>
                    <a:pt x="2849" y="2471"/>
                  </a:moveTo>
                  <a:cubicBezTo>
                    <a:pt x="40474" y="-11340"/>
                    <a:pt x="8564" y="37342"/>
                    <a:pt x="3897" y="35152"/>
                  </a:cubicBezTo>
                  <a:cubicBezTo>
                    <a:pt x="1515" y="34085"/>
                    <a:pt x="33710" y="20255"/>
                    <a:pt x="27995" y="40971"/>
                  </a:cubicBezTo>
                  <a:cubicBezTo>
                    <a:pt x="25423" y="50554"/>
                    <a:pt x="-1723" y="71042"/>
                    <a:pt x="86" y="5489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19"/>
          <p:cNvGrpSpPr/>
          <p:nvPr/>
        </p:nvGrpSpPr>
        <p:grpSpPr>
          <a:xfrm>
            <a:off x="10780862" y="1920636"/>
            <a:ext cx="312936" cy="153680"/>
            <a:chOff x="10862134" y="3312644"/>
            <a:chExt cx="416027" cy="204307"/>
          </a:xfrm>
        </p:grpSpPr>
        <p:sp>
          <p:nvSpPr>
            <p:cNvPr id="1016" name="Google Shape;1016;p19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19"/>
          <p:cNvGrpSpPr/>
          <p:nvPr/>
        </p:nvGrpSpPr>
        <p:grpSpPr>
          <a:xfrm>
            <a:off x="10844760" y="936426"/>
            <a:ext cx="526417" cy="279333"/>
            <a:chOff x="5791759" y="2630895"/>
            <a:chExt cx="604799" cy="320925"/>
          </a:xfrm>
        </p:grpSpPr>
        <p:sp>
          <p:nvSpPr>
            <p:cNvPr id="1023" name="Google Shape;1023;p19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9"/>
          <p:cNvGrpSpPr/>
          <p:nvPr/>
        </p:nvGrpSpPr>
        <p:grpSpPr>
          <a:xfrm>
            <a:off x="9814993" y="741298"/>
            <a:ext cx="1095184" cy="926124"/>
            <a:chOff x="9814993" y="741298"/>
            <a:chExt cx="1095184" cy="926124"/>
          </a:xfrm>
        </p:grpSpPr>
        <p:grpSp>
          <p:nvGrpSpPr>
            <p:cNvPr id="1033" name="Google Shape;1033;p19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1034" name="Google Shape;1034;p19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5" name="Google Shape;1035;p19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1036" name="Google Shape;1036;p19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19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19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9" name="Google Shape;1039;p19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19"/>
          <p:cNvGrpSpPr/>
          <p:nvPr/>
        </p:nvGrpSpPr>
        <p:grpSpPr>
          <a:xfrm>
            <a:off x="1908556" y="694489"/>
            <a:ext cx="819297" cy="839255"/>
            <a:chOff x="1908556" y="694489"/>
            <a:chExt cx="819297" cy="839255"/>
          </a:xfrm>
        </p:grpSpPr>
        <p:grpSp>
          <p:nvGrpSpPr>
            <p:cNvPr id="1041" name="Google Shape;1041;p19"/>
            <p:cNvGrpSpPr/>
            <p:nvPr/>
          </p:nvGrpSpPr>
          <p:grpSpPr>
            <a:xfrm>
              <a:off x="1908556" y="694489"/>
              <a:ext cx="819297" cy="839255"/>
              <a:chOff x="2176960" y="794387"/>
              <a:chExt cx="1211082" cy="1240583"/>
            </a:xfrm>
          </p:grpSpPr>
          <p:sp>
            <p:nvSpPr>
              <p:cNvPr id="1042" name="Google Shape;1042;p19"/>
              <p:cNvSpPr/>
              <p:nvPr/>
            </p:nvSpPr>
            <p:spPr>
              <a:xfrm>
                <a:off x="2177038" y="824848"/>
                <a:ext cx="1210043" cy="1210122"/>
              </a:xfrm>
              <a:custGeom>
                <a:rect b="b" l="l" r="r" t="t"/>
                <a:pathLst>
                  <a:path extrusionOk="0" h="734520" w="734472">
                    <a:moveTo>
                      <a:pt x="0" y="367265"/>
                    </a:moveTo>
                    <a:cubicBezTo>
                      <a:pt x="0" y="164430"/>
                      <a:pt x="164402" y="0"/>
                      <a:pt x="367285" y="0"/>
                    </a:cubicBezTo>
                    <a:cubicBezTo>
                      <a:pt x="570072" y="0"/>
                      <a:pt x="734473" y="164430"/>
                      <a:pt x="734473" y="367265"/>
                    </a:cubicBezTo>
                    <a:cubicBezTo>
                      <a:pt x="734473" y="570090"/>
                      <a:pt x="570072" y="734520"/>
                      <a:pt x="367285" y="734520"/>
                    </a:cubicBezTo>
                    <a:cubicBezTo>
                      <a:pt x="164402" y="734520"/>
                      <a:pt x="0" y="570090"/>
                      <a:pt x="0" y="3672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3" name="Google Shape;1043;p19"/>
              <p:cNvGrpSpPr/>
              <p:nvPr/>
            </p:nvGrpSpPr>
            <p:grpSpPr>
              <a:xfrm>
                <a:off x="2176960" y="794387"/>
                <a:ext cx="1211082" cy="1211003"/>
                <a:chOff x="9753387" y="4851015"/>
                <a:chExt cx="734568" cy="734520"/>
              </a:xfrm>
            </p:grpSpPr>
            <p:sp>
              <p:nvSpPr>
                <p:cNvPr id="1044" name="Google Shape;1044;p19"/>
                <p:cNvSpPr/>
                <p:nvPr/>
              </p:nvSpPr>
              <p:spPr>
                <a:xfrm>
                  <a:off x="9753482" y="4851015"/>
                  <a:ext cx="734473" cy="734520"/>
                </a:xfrm>
                <a:custGeom>
                  <a:rect b="b" l="l" r="r" t="t"/>
                  <a:pathLst>
                    <a:path extrusionOk="0" h="734520" w="734473">
                      <a:moveTo>
                        <a:pt x="0" y="367265"/>
                      </a:moveTo>
                      <a:cubicBezTo>
                        <a:pt x="0" y="164430"/>
                        <a:pt x="164401" y="0"/>
                        <a:pt x="367189" y="0"/>
                      </a:cubicBezTo>
                      <a:cubicBezTo>
                        <a:pt x="570072" y="0"/>
                        <a:pt x="734473" y="164430"/>
                        <a:pt x="734473" y="367265"/>
                      </a:cubicBezTo>
                      <a:cubicBezTo>
                        <a:pt x="734473" y="570091"/>
                        <a:pt x="570072" y="734521"/>
                        <a:pt x="367189" y="734521"/>
                      </a:cubicBezTo>
                      <a:cubicBezTo>
                        <a:pt x="164401" y="734521"/>
                        <a:pt x="0" y="570091"/>
                        <a:pt x="0" y="367265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19"/>
                <p:cNvSpPr/>
                <p:nvPr/>
              </p:nvSpPr>
              <p:spPr>
                <a:xfrm>
                  <a:off x="9753387" y="5086416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734569" y="131864"/>
                      </a:moveTo>
                      <a:cubicBezTo>
                        <a:pt x="734569" y="58969"/>
                        <a:pt x="570072" y="0"/>
                        <a:pt x="367284" y="0"/>
                      </a:cubicBezTo>
                      <a:cubicBezTo>
                        <a:pt x="164402" y="0"/>
                        <a:pt x="0" y="58969"/>
                        <a:pt x="0" y="13186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19"/>
                <p:cNvSpPr/>
                <p:nvPr/>
              </p:nvSpPr>
              <p:spPr>
                <a:xfrm>
                  <a:off x="9753387" y="5218280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0" y="0"/>
                      </a:moveTo>
                      <a:cubicBezTo>
                        <a:pt x="0" y="72885"/>
                        <a:pt x="164402" y="131864"/>
                        <a:pt x="367284" y="131864"/>
                      </a:cubicBezTo>
                      <a:cubicBezTo>
                        <a:pt x="570072" y="131864"/>
                        <a:pt x="734569" y="72894"/>
                        <a:pt x="734569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47" name="Google Shape;1047;p19"/>
            <p:cNvSpPr/>
            <p:nvPr/>
          </p:nvSpPr>
          <p:spPr>
            <a:xfrm>
              <a:off x="2338350" y="1084000"/>
              <a:ext cx="389321" cy="16597"/>
            </a:xfrm>
            <a:custGeom>
              <a:rect b="b" l="l" r="r" t="t"/>
              <a:pathLst>
                <a:path extrusionOk="0" h="9525" w="367284">
                  <a:moveTo>
                    <a:pt x="36728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19"/>
          <p:cNvGrpSpPr/>
          <p:nvPr/>
        </p:nvGrpSpPr>
        <p:grpSpPr>
          <a:xfrm>
            <a:off x="10807502" y="2176440"/>
            <a:ext cx="691992" cy="961316"/>
            <a:chOff x="4361457" y="3155811"/>
            <a:chExt cx="591143" cy="821217"/>
          </a:xfrm>
        </p:grpSpPr>
        <p:sp>
          <p:nvSpPr>
            <p:cNvPr id="1049" name="Google Shape;1049;p19"/>
            <p:cNvSpPr/>
            <p:nvPr/>
          </p:nvSpPr>
          <p:spPr>
            <a:xfrm>
              <a:off x="4361457" y="3155811"/>
              <a:ext cx="581624" cy="816168"/>
            </a:xfrm>
            <a:custGeom>
              <a:rect b="b" l="l" r="r" t="t"/>
              <a:pathLst>
                <a:path extrusionOk="0" h="816168" w="581624">
                  <a:moveTo>
                    <a:pt x="290808" y="0"/>
                  </a:moveTo>
                  <a:cubicBezTo>
                    <a:pt x="130207" y="0"/>
                    <a:pt x="0" y="35452"/>
                    <a:pt x="0" y="79172"/>
                  </a:cubicBezTo>
                  <a:lnTo>
                    <a:pt x="0" y="736997"/>
                  </a:lnTo>
                  <a:cubicBezTo>
                    <a:pt x="0" y="780707"/>
                    <a:pt x="130207" y="816169"/>
                    <a:pt x="290808" y="816169"/>
                  </a:cubicBezTo>
                  <a:cubicBezTo>
                    <a:pt x="451418" y="816169"/>
                    <a:pt x="581625" y="780717"/>
                    <a:pt x="581625" y="736997"/>
                  </a:cubicBezTo>
                  <a:lnTo>
                    <a:pt x="581625" y="79172"/>
                  </a:lnTo>
                  <a:cubicBezTo>
                    <a:pt x="581625" y="35452"/>
                    <a:pt x="451418" y="0"/>
                    <a:pt x="290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19"/>
            <p:cNvGrpSpPr/>
            <p:nvPr/>
          </p:nvGrpSpPr>
          <p:grpSpPr>
            <a:xfrm>
              <a:off x="4361460" y="3155888"/>
              <a:ext cx="591140" cy="821140"/>
              <a:chOff x="8319351" y="4894840"/>
              <a:chExt cx="591140" cy="821140"/>
            </a:xfrm>
          </p:grpSpPr>
          <p:sp>
            <p:nvSpPr>
              <p:cNvPr id="1051" name="Google Shape;1051;p19"/>
              <p:cNvSpPr/>
              <p:nvPr/>
            </p:nvSpPr>
            <p:spPr>
              <a:xfrm>
                <a:off x="8319351" y="4894840"/>
                <a:ext cx="581615" cy="158315"/>
              </a:xfrm>
              <a:custGeom>
                <a:rect b="b" l="l" r="r" t="t"/>
                <a:pathLst>
                  <a:path extrusionOk="0" h="158315" w="581615">
                    <a:moveTo>
                      <a:pt x="0" y="79153"/>
                    </a:moveTo>
                    <a:cubicBezTo>
                      <a:pt x="0" y="35433"/>
                      <a:pt x="130197" y="0"/>
                      <a:pt x="290808" y="0"/>
                    </a:cubicBezTo>
                    <a:cubicBezTo>
                      <a:pt x="451409" y="0"/>
                      <a:pt x="581616" y="35433"/>
                      <a:pt x="581616" y="79153"/>
                    </a:cubicBezTo>
                    <a:cubicBezTo>
                      <a:pt x="581616" y="122873"/>
                      <a:pt x="451409" y="158315"/>
                      <a:pt x="290808" y="158315"/>
                    </a:cubicBezTo>
                    <a:cubicBezTo>
                      <a:pt x="130197" y="158315"/>
                      <a:pt x="0" y="122873"/>
                      <a:pt x="0" y="79153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8319351" y="5636809"/>
                <a:ext cx="581615" cy="79171"/>
              </a:xfrm>
              <a:custGeom>
                <a:rect b="b" l="l" r="r" t="t"/>
                <a:pathLst>
                  <a:path extrusionOk="0" h="79171" w="581615">
                    <a:moveTo>
                      <a:pt x="0" y="0"/>
                    </a:moveTo>
                    <a:cubicBezTo>
                      <a:pt x="0" y="43719"/>
                      <a:pt x="130207" y="79171"/>
                      <a:pt x="290808" y="79171"/>
                    </a:cubicBezTo>
                    <a:cubicBezTo>
                      <a:pt x="451418" y="79171"/>
                      <a:pt x="581616" y="43719"/>
                      <a:pt x="581616" y="0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8319351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65772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8900966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0"/>
                    </a:moveTo>
                    <a:lnTo>
                      <a:pt x="0" y="65772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8319351" y="5557627"/>
                <a:ext cx="581615" cy="79181"/>
              </a:xfrm>
              <a:custGeom>
                <a:rect b="b" l="l" r="r" t="t"/>
                <a:pathLst>
                  <a:path extrusionOk="0" h="79181" w="581615">
                    <a:moveTo>
                      <a:pt x="581616" y="79182"/>
                    </a:moveTo>
                    <a:cubicBezTo>
                      <a:pt x="581616" y="35462"/>
                      <a:pt x="451418" y="0"/>
                      <a:pt x="290808" y="0"/>
                    </a:cubicBezTo>
                    <a:cubicBezTo>
                      <a:pt x="130207" y="0"/>
                      <a:pt x="0" y="35462"/>
                      <a:pt x="0" y="79182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56" name="Google Shape;1056;p19"/>
          <p:cNvPicPr preferRelativeResize="0"/>
          <p:nvPr/>
        </p:nvPicPr>
        <p:blipFill rotWithShape="1">
          <a:blip r:embed="rId3">
            <a:alphaModFix/>
          </a:blip>
          <a:srcRect b="9198" l="20108" r="15911" t="0"/>
          <a:stretch/>
        </p:blipFill>
        <p:spPr>
          <a:xfrm>
            <a:off x="5163300" y="753825"/>
            <a:ext cx="1730700" cy="1833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57" name="Google Shape;1057;p19"/>
          <p:cNvGrpSpPr/>
          <p:nvPr/>
        </p:nvGrpSpPr>
        <p:grpSpPr>
          <a:xfrm>
            <a:off x="4563450" y="4928550"/>
            <a:ext cx="2930400" cy="1310400"/>
            <a:chOff x="3241775" y="4916875"/>
            <a:chExt cx="2930400" cy="1310400"/>
          </a:xfrm>
        </p:grpSpPr>
        <p:sp>
          <p:nvSpPr>
            <p:cNvPr id="1058" name="Google Shape;1058;p19"/>
            <p:cNvSpPr txBox="1"/>
            <p:nvPr/>
          </p:nvSpPr>
          <p:spPr>
            <a:xfrm>
              <a:off x="3241775" y="4916875"/>
              <a:ext cx="2930400" cy="1310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   @c_yatteau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courtneyyatteau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@cyatteau.bsky.social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</p:txBody>
        </p:sp>
        <p:pic>
          <p:nvPicPr>
            <p:cNvPr id="1059" name="Google Shape;105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625" y="4916875"/>
              <a:ext cx="758725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D3</a:t>
            </a:r>
            <a:r>
              <a:rPr lang="en" sz="4400"/>
              <a:t>.js</a:t>
            </a:r>
            <a:endParaRPr sz="4400"/>
          </a:p>
        </p:txBody>
      </p:sp>
      <p:grpSp>
        <p:nvGrpSpPr>
          <p:cNvPr id="1320" name="Google Shape;1320;p3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21" name="Google Shape;1321;p3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37"/>
          <p:cNvSpPr txBox="1"/>
          <p:nvPr/>
        </p:nvSpPr>
        <p:spPr>
          <a:xfrm>
            <a:off x="1027600" y="1803788"/>
            <a:ext cx="59685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D3.js</a:t>
            </a:r>
            <a:r>
              <a:rPr lang="en" sz="2600">
                <a:solidFill>
                  <a:schemeClr val="dk1"/>
                </a:solidFill>
              </a:rPr>
              <a:t>: JS library for creating complex, data-driven visualizations.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Key Feature</a:t>
            </a:r>
            <a:r>
              <a:rPr lang="en" sz="2600">
                <a:solidFill>
                  <a:schemeClr val="dk1"/>
                </a:solidFill>
              </a:rPr>
              <a:t>: Manipulates the DOM based on data.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Why Use D3?</a:t>
            </a:r>
            <a:r>
              <a:rPr lang="en" sz="2600">
                <a:solidFill>
                  <a:schemeClr val="dk1"/>
                </a:solidFill>
              </a:rPr>
              <a:t>: More flexibility and customization than Chart.js.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25" name="Google Shape;1325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400" y="1920099"/>
            <a:ext cx="4238310" cy="3410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</a:t>
            </a:r>
            <a:r>
              <a:rPr lang="en" sz="4400"/>
              <a:t>3.js and SVGs</a:t>
            </a:r>
            <a:endParaRPr sz="4400"/>
          </a:p>
        </p:txBody>
      </p:sp>
      <p:grpSp>
        <p:nvGrpSpPr>
          <p:cNvPr id="1331" name="Google Shape;1331;p3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32" name="Google Shape;1332;p3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38"/>
          <p:cNvSpPr txBox="1"/>
          <p:nvPr/>
        </p:nvSpPr>
        <p:spPr>
          <a:xfrm>
            <a:off x="1108375" y="1845775"/>
            <a:ext cx="60669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SVGs</a:t>
            </a:r>
            <a:r>
              <a:rPr lang="en" sz="2300">
                <a:solidFill>
                  <a:schemeClr val="dk1"/>
                </a:solidFill>
              </a:rPr>
              <a:t>: Uses Scalable Vector Graphics (SVG) for browser rendering.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Complex Visualizations</a:t>
            </a:r>
            <a:r>
              <a:rPr lang="en" sz="2300">
                <a:solidFill>
                  <a:schemeClr val="dk1"/>
                </a:solidFill>
              </a:rPr>
              <a:t>: Create radial charts, bubble charts, force-directed graphs, and more.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Benefits</a:t>
            </a:r>
            <a:r>
              <a:rPr lang="en" sz="2300">
                <a:solidFill>
                  <a:schemeClr val="dk1"/>
                </a:solidFill>
              </a:rPr>
              <a:t>: Ideal for responsive, interactive, and customizable visuals.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336" name="Google Shape;1336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550" y="1956717"/>
            <a:ext cx="4424851" cy="34549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ArcGIS Maps SDK for JavaScript</a:t>
            </a:r>
            <a:endParaRPr sz="4400"/>
          </a:p>
        </p:txBody>
      </p:sp>
      <p:grpSp>
        <p:nvGrpSpPr>
          <p:cNvPr id="1342" name="Google Shape;1342;p3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43" name="Google Shape;1343;p3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5" name="Google Shape;1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100" y="342825"/>
            <a:ext cx="1333250" cy="13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9"/>
          <p:cNvSpPr txBox="1"/>
          <p:nvPr/>
        </p:nvSpPr>
        <p:spPr>
          <a:xfrm>
            <a:off x="3517050" y="1539650"/>
            <a:ext cx="515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Advanced GIS Capabilities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Integrated with Esri Services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Robust Data Visualization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347" name="Google Shape;1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075" y="3537525"/>
            <a:ext cx="4666364" cy="293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8" name="Google Shape;1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874" y="3585100"/>
            <a:ext cx="5054926" cy="284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0"/>
          <p:cNvSpPr txBox="1"/>
          <p:nvPr>
            <p:ph type="title"/>
          </p:nvPr>
        </p:nvSpPr>
        <p:spPr>
          <a:xfrm>
            <a:off x="1805925" y="513550"/>
            <a:ext cx="89919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does the ArcGIS Maps SDK for JS Compare to Leaflet/Esri Leaflet?</a:t>
            </a:r>
            <a:endParaRPr sz="4400"/>
          </a:p>
        </p:txBody>
      </p:sp>
      <p:grpSp>
        <p:nvGrpSpPr>
          <p:cNvPr id="1354" name="Google Shape;1354;p40"/>
          <p:cNvGrpSpPr/>
          <p:nvPr/>
        </p:nvGrpSpPr>
        <p:grpSpPr>
          <a:xfrm>
            <a:off x="3517046" y="1676072"/>
            <a:ext cx="5157927" cy="279331"/>
            <a:chOff x="2600043" y="1462462"/>
            <a:chExt cx="6991903" cy="421505"/>
          </a:xfrm>
        </p:grpSpPr>
        <p:sp>
          <p:nvSpPr>
            <p:cNvPr id="1355" name="Google Shape;1355;p40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357" name="Google Shape;1357;p40"/>
          <p:cNvGraphicFramePr/>
          <p:nvPr/>
        </p:nvGraphicFramePr>
        <p:xfrm>
          <a:off x="1434050" y="22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{DF98D71B-9C91-45D1-A4E1-959989161B07}</a:tableStyleId>
              </a:tblPr>
              <a:tblGrid>
                <a:gridCol w="2073675"/>
                <a:gridCol w="3888575"/>
                <a:gridCol w="3773375"/>
              </a:tblGrid>
              <a:tr h="55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Feature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ArcGIS Maps SDK for JS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Leaflet/Esri Leaflet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Complexity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More features and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Simpler, lightweight setup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Data Handling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Efficient with large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Best for smaller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3D &amp; Real-Time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Extensive 3D and real-time support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Limited to basic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Graphics Rendering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Uses WebGL for complex visuals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Primarily uses DOM rendering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1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4 and 5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63" name="Google Shape;1363;p41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d3.js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revisit any of the demos/modules! 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4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69" name="Google Shape;1369;p4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4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Conclusions</a:t>
            </a:r>
            <a:endParaRPr sz="3100"/>
          </a:p>
        </p:txBody>
      </p:sp>
      <p:sp>
        <p:nvSpPr>
          <p:cNvPr id="1372" name="Google Shape;1372;p42"/>
          <p:cNvSpPr txBox="1"/>
          <p:nvPr/>
        </p:nvSpPr>
        <p:spPr>
          <a:xfrm>
            <a:off x="1506488" y="1816650"/>
            <a:ext cx="87786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Key Techniques:</a:t>
            </a:r>
            <a:r>
              <a:rPr lang="en" sz="2500">
                <a:solidFill>
                  <a:schemeClr val="dk1"/>
                </a:solidFill>
              </a:rPr>
              <a:t> Explored D3.js, Chart.js, Leaflet, Esri Leaflet, and ArcGIS for dynamic visual storytelling.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Workshop Goals:</a:t>
            </a:r>
            <a:r>
              <a:rPr lang="en" sz="2500">
                <a:solidFill>
                  <a:schemeClr val="dk1"/>
                </a:solidFill>
              </a:rPr>
              <a:t> Improved skills in creating interactive and engaging visualizations.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Next Steps:</a:t>
            </a:r>
            <a:endParaRPr b="1"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Apply skills to new projects.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Share work on platforms like GitHub.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Join and participate in related online communities.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43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78" name="Google Shape;1378;p4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43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Resources</a:t>
            </a:r>
            <a:endParaRPr sz="3100"/>
          </a:p>
        </p:txBody>
      </p:sp>
      <p:sp>
        <p:nvSpPr>
          <p:cNvPr id="1381" name="Google Shape;1381;p43"/>
          <p:cNvSpPr txBox="1"/>
          <p:nvPr/>
        </p:nvSpPr>
        <p:spPr>
          <a:xfrm>
            <a:off x="1824750" y="1772625"/>
            <a:ext cx="8542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Github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Repo 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>
                <a:solidFill>
                  <a:schemeClr val="dk1"/>
                </a:solidFill>
              </a:rPr>
              <a:t>Github </a:t>
            </a:r>
            <a:r>
              <a:rPr b="1" lang="en" sz="2400" u="sng">
                <a:solidFill>
                  <a:schemeClr val="hlink"/>
                </a:solidFill>
                <a:hlinkClick r:id="rId4"/>
              </a:rPr>
              <a:t>Awesome list</a:t>
            </a:r>
            <a:r>
              <a:rPr b="1"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- curated list of Chart.js </a:t>
            </a:r>
            <a:r>
              <a:rPr lang="en" sz="2400">
                <a:solidFill>
                  <a:schemeClr val="dk2"/>
                </a:solidFill>
              </a:rPr>
              <a:t>resources and libraries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 u="sng">
                <a:solidFill>
                  <a:schemeClr val="hlink"/>
                </a:solidFill>
                <a:hlinkClick r:id="rId5"/>
              </a:rPr>
              <a:t>Site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Github </a:t>
            </a:r>
            <a:r>
              <a:rPr b="1" lang="en" sz="2400" u="sng">
                <a:solidFill>
                  <a:schemeClr val="hlink"/>
                </a:solidFill>
                <a:hlinkClick r:id="rId6"/>
              </a:rPr>
              <a:t>Repo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</a:t>
            </a:r>
            <a:r>
              <a:rPr b="1" lang="en" sz="2400" u="sng">
                <a:solidFill>
                  <a:schemeClr val="hlink"/>
                </a:solidFill>
                <a:hlinkClick r:id="rId7"/>
              </a:rPr>
              <a:t>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Leaflet 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ArcGIS Maps SDK for JavaScript </a:t>
            </a:r>
            <a:r>
              <a:rPr b="1" lang="en" sz="2400" u="sng">
                <a:solidFill>
                  <a:schemeClr val="hlink"/>
                </a:solidFill>
                <a:hlinkClick r:id="rId8"/>
              </a:rPr>
              <a:t>Documentation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"/>
          <p:cNvSpPr/>
          <p:nvPr/>
        </p:nvSpPr>
        <p:spPr>
          <a:xfrm>
            <a:off x="4245225" y="177100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>
            <a:off x="4245225" y="235964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>
            <a:off x="4245225" y="294828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>
            <a:off x="4245225" y="353692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>
            <a:off x="4245225" y="412556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0"/>
          <p:cNvSpPr txBox="1"/>
          <p:nvPr>
            <p:ph type="title"/>
          </p:nvPr>
        </p:nvSpPr>
        <p:spPr>
          <a:xfrm>
            <a:off x="1529600" y="945000"/>
            <a:ext cx="2500500" cy="20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Workshop Goals</a:t>
            </a:r>
            <a:endParaRPr sz="4300"/>
          </a:p>
        </p:txBody>
      </p:sp>
      <p:sp>
        <p:nvSpPr>
          <p:cNvPr id="1070" name="Google Shape;1070;p20"/>
          <p:cNvSpPr txBox="1"/>
          <p:nvPr>
            <p:ph idx="1" type="body"/>
          </p:nvPr>
        </p:nvSpPr>
        <p:spPr>
          <a:xfrm>
            <a:off x="4125050" y="1540625"/>
            <a:ext cx="5318400" cy="345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Understand data visualization basics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Master key libraries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 interactive visuals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Integrate geospatial elements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Apply concepts in real projects</a:t>
            </a:r>
            <a:endParaRPr sz="2600"/>
          </a:p>
        </p:txBody>
      </p:sp>
      <p:grpSp>
        <p:nvGrpSpPr>
          <p:cNvPr id="1071" name="Google Shape;1071;p20"/>
          <p:cNvGrpSpPr/>
          <p:nvPr/>
        </p:nvGrpSpPr>
        <p:grpSpPr>
          <a:xfrm>
            <a:off x="9443455" y="524939"/>
            <a:ext cx="1204716" cy="810962"/>
            <a:chOff x="4551700" y="2174640"/>
            <a:chExt cx="863967" cy="581585"/>
          </a:xfrm>
        </p:grpSpPr>
        <p:sp>
          <p:nvSpPr>
            <p:cNvPr id="1072" name="Google Shape;1072;p20"/>
            <p:cNvSpPr/>
            <p:nvPr/>
          </p:nvSpPr>
          <p:spPr>
            <a:xfrm>
              <a:off x="4570610" y="2174640"/>
              <a:ext cx="845057" cy="557507"/>
            </a:xfrm>
            <a:custGeom>
              <a:rect b="b" l="l" r="r" t="t"/>
              <a:pathLst>
                <a:path extrusionOk="0" h="557507" w="845057">
                  <a:moveTo>
                    <a:pt x="0" y="0"/>
                  </a:moveTo>
                  <a:lnTo>
                    <a:pt x="0" y="445589"/>
                  </a:lnTo>
                  <a:lnTo>
                    <a:pt x="124110" y="557508"/>
                  </a:lnTo>
                  <a:lnTo>
                    <a:pt x="845058" y="557508"/>
                  </a:lnTo>
                  <a:lnTo>
                    <a:pt x="845058" y="111919"/>
                  </a:lnTo>
                  <a:lnTo>
                    <a:pt x="720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20"/>
            <p:cNvGrpSpPr/>
            <p:nvPr/>
          </p:nvGrpSpPr>
          <p:grpSpPr>
            <a:xfrm>
              <a:off x="4551700" y="2189059"/>
              <a:ext cx="854678" cy="567166"/>
              <a:chOff x="9691189" y="1302267"/>
              <a:chExt cx="854678" cy="567166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9691189" y="1747923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9815490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9691189" y="1747923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0" y="0"/>
                    </a:moveTo>
                    <a:lnTo>
                      <a:pt x="124301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9691189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9691189" y="1302267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124301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10412136" y="1302267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0" y="0"/>
                    </a:moveTo>
                    <a:lnTo>
                      <a:pt x="124206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>
                <a:off x="9691189" y="1302267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10536342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9815490" y="1859908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9815490" y="1414253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10412136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10412136" y="1747923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124206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6" name="Google Shape;1086;p20"/>
          <p:cNvGrpSpPr/>
          <p:nvPr/>
        </p:nvGrpSpPr>
        <p:grpSpPr>
          <a:xfrm>
            <a:off x="926142" y="5312013"/>
            <a:ext cx="1100629" cy="1047731"/>
            <a:chOff x="5100585" y="3098059"/>
            <a:chExt cx="760681" cy="724121"/>
          </a:xfrm>
        </p:grpSpPr>
        <p:sp>
          <p:nvSpPr>
            <p:cNvPr id="1087" name="Google Shape;1087;p20"/>
            <p:cNvSpPr/>
            <p:nvPr/>
          </p:nvSpPr>
          <p:spPr>
            <a:xfrm>
              <a:off x="5119993" y="3098059"/>
              <a:ext cx="741273" cy="721690"/>
            </a:xfrm>
            <a:custGeom>
              <a:rect b="b" l="l" r="r" t="t"/>
              <a:pathLst>
                <a:path extrusionOk="0" h="721690" w="741273">
                  <a:moveTo>
                    <a:pt x="312201" y="0"/>
                  </a:moveTo>
                  <a:lnTo>
                    <a:pt x="0" y="489718"/>
                  </a:lnTo>
                  <a:lnTo>
                    <a:pt x="97202" y="721690"/>
                  </a:lnTo>
                  <a:lnTo>
                    <a:pt x="741273" y="717804"/>
                  </a:lnTo>
                  <a:lnTo>
                    <a:pt x="312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20"/>
            <p:cNvGrpSpPr/>
            <p:nvPr/>
          </p:nvGrpSpPr>
          <p:grpSpPr>
            <a:xfrm>
              <a:off x="5100585" y="3100490"/>
              <a:ext cx="741273" cy="721690"/>
              <a:chOff x="8293757" y="3113093"/>
              <a:chExt cx="741273" cy="721690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8293757" y="3113093"/>
                <a:ext cx="741273" cy="721690"/>
              </a:xfrm>
              <a:custGeom>
                <a:rect b="b" l="l" r="r" t="t"/>
                <a:pathLst>
                  <a:path extrusionOk="0" h="721690" w="741273">
                    <a:moveTo>
                      <a:pt x="312201" y="0"/>
                    </a:moveTo>
                    <a:lnTo>
                      <a:pt x="0" y="489718"/>
                    </a:lnTo>
                    <a:lnTo>
                      <a:pt x="97193" y="721690"/>
                    </a:lnTo>
                    <a:lnTo>
                      <a:pt x="741274" y="717804"/>
                    </a:lnTo>
                    <a:lnTo>
                      <a:pt x="312201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8390950" y="3113093"/>
                <a:ext cx="215007" cy="721690"/>
              </a:xfrm>
              <a:custGeom>
                <a:rect b="b" l="l" r="r" t="t"/>
                <a:pathLst>
                  <a:path extrusionOk="0" h="721690" w="215007">
                    <a:moveTo>
                      <a:pt x="0" y="721690"/>
                    </a:moveTo>
                    <a:lnTo>
                      <a:pt x="215008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8293757" y="3602812"/>
                <a:ext cx="741273" cy="228085"/>
              </a:xfrm>
              <a:custGeom>
                <a:rect b="b" l="l" r="r" t="t"/>
                <a:pathLst>
                  <a:path extrusionOk="0" h="228085" w="741273">
                    <a:moveTo>
                      <a:pt x="0" y="0"/>
                    </a:moveTo>
                    <a:lnTo>
                      <a:pt x="741274" y="22808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20"/>
          <p:cNvGrpSpPr/>
          <p:nvPr/>
        </p:nvGrpSpPr>
        <p:grpSpPr>
          <a:xfrm>
            <a:off x="10849115" y="710043"/>
            <a:ext cx="461335" cy="234951"/>
            <a:chOff x="10881315" y="1203156"/>
            <a:chExt cx="461335" cy="234951"/>
          </a:xfrm>
        </p:grpSpPr>
        <p:sp>
          <p:nvSpPr>
            <p:cNvPr id="1093" name="Google Shape;1093;p20"/>
            <p:cNvSpPr/>
            <p:nvPr/>
          </p:nvSpPr>
          <p:spPr>
            <a:xfrm>
              <a:off x="10881315" y="1203156"/>
              <a:ext cx="85556" cy="234951"/>
            </a:xfrm>
            <a:custGeom>
              <a:rect b="b" l="l" r="r" t="t"/>
              <a:pathLst>
                <a:path extrusionOk="0" h="234951" w="85556">
                  <a:moveTo>
                    <a:pt x="118" y="99883"/>
                  </a:moveTo>
                  <a:cubicBezTo>
                    <a:pt x="-1882" y="73613"/>
                    <a:pt x="22121" y="147813"/>
                    <a:pt x="30694" y="172721"/>
                  </a:cubicBezTo>
                  <a:cubicBezTo>
                    <a:pt x="32503" y="177797"/>
                    <a:pt x="64793" y="239986"/>
                    <a:pt x="69365" y="234624"/>
                  </a:cubicBezTo>
                  <a:cubicBezTo>
                    <a:pt x="79176" y="223155"/>
                    <a:pt x="54316" y="-32305"/>
                    <a:pt x="85557" y="342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11035812" y="1343914"/>
              <a:ext cx="28960" cy="4929"/>
            </a:xfrm>
            <a:custGeom>
              <a:rect b="b" l="l" r="r" t="t"/>
              <a:pathLst>
                <a:path extrusionOk="0" h="4929" w="28960">
                  <a:moveTo>
                    <a:pt x="20500" y="292"/>
                  </a:moveTo>
                  <a:cubicBezTo>
                    <a:pt x="26977" y="-1252"/>
                    <a:pt x="-5694" y="3787"/>
                    <a:pt x="879" y="4740"/>
                  </a:cubicBezTo>
                  <a:cubicBezTo>
                    <a:pt x="9641" y="5997"/>
                    <a:pt x="36025" y="587"/>
                    <a:pt x="27168" y="1254"/>
                  </a:cubicBezTo>
                  <a:cubicBezTo>
                    <a:pt x="15928" y="2120"/>
                    <a:pt x="4784" y="4016"/>
                    <a:pt x="20500" y="2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11033354" y="1374724"/>
              <a:ext cx="67249" cy="8086"/>
            </a:xfrm>
            <a:custGeom>
              <a:rect b="b" l="l" r="r" t="t"/>
              <a:pathLst>
                <a:path extrusionOk="0" h="8086" w="67249">
                  <a:moveTo>
                    <a:pt x="99" y="8087"/>
                  </a:moveTo>
                  <a:cubicBezTo>
                    <a:pt x="-2473" y="7058"/>
                    <a:pt x="45913" y="9001"/>
                    <a:pt x="67249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11152344" y="1294914"/>
              <a:ext cx="79817" cy="96414"/>
            </a:xfrm>
            <a:custGeom>
              <a:rect b="b" l="l" r="r" t="t"/>
              <a:pathLst>
                <a:path extrusionOk="0" h="96414" w="79817">
                  <a:moveTo>
                    <a:pt x="1504" y="29994"/>
                  </a:moveTo>
                  <a:cubicBezTo>
                    <a:pt x="2837" y="27346"/>
                    <a:pt x="6077" y="16183"/>
                    <a:pt x="3790" y="15116"/>
                  </a:cubicBezTo>
                  <a:cubicBezTo>
                    <a:pt x="-3544" y="11592"/>
                    <a:pt x="2076" y="31451"/>
                    <a:pt x="1790" y="39662"/>
                  </a:cubicBezTo>
                  <a:cubicBezTo>
                    <a:pt x="1123" y="54826"/>
                    <a:pt x="3505" y="78362"/>
                    <a:pt x="16934" y="88363"/>
                  </a:cubicBezTo>
                  <a:cubicBezTo>
                    <a:pt x="38271" y="104317"/>
                    <a:pt x="46938" y="43567"/>
                    <a:pt x="33318" y="37090"/>
                  </a:cubicBezTo>
                  <a:cubicBezTo>
                    <a:pt x="27508" y="34328"/>
                    <a:pt x="31984" y="50196"/>
                    <a:pt x="33698" y="56426"/>
                  </a:cubicBezTo>
                  <a:cubicBezTo>
                    <a:pt x="36938" y="68570"/>
                    <a:pt x="50558" y="97650"/>
                    <a:pt x="67417" y="96374"/>
                  </a:cubicBezTo>
                  <a:cubicBezTo>
                    <a:pt x="95326" y="94259"/>
                    <a:pt x="67512" y="-6220"/>
                    <a:pt x="66751" y="30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11268720" y="1264558"/>
              <a:ext cx="6523" cy="115347"/>
            </a:xfrm>
            <a:custGeom>
              <a:rect b="b" l="l" r="r" t="t"/>
              <a:pathLst>
                <a:path extrusionOk="0" h="115347" w="6523">
                  <a:moveTo>
                    <a:pt x="0" y="0"/>
                  </a:moveTo>
                  <a:cubicBezTo>
                    <a:pt x="8001" y="39491"/>
                    <a:pt x="7620" y="76448"/>
                    <a:pt x="4286" y="1153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11301755" y="1274687"/>
              <a:ext cx="40895" cy="109127"/>
            </a:xfrm>
            <a:custGeom>
              <a:rect b="b" l="l" r="r" t="t"/>
              <a:pathLst>
                <a:path extrusionOk="0" h="109127" w="40895">
                  <a:moveTo>
                    <a:pt x="3349" y="749"/>
                  </a:moveTo>
                  <a:cubicBezTo>
                    <a:pt x="3254" y="-5052"/>
                    <a:pt x="207" y="24561"/>
                    <a:pt x="111" y="31124"/>
                  </a:cubicBezTo>
                  <a:cubicBezTo>
                    <a:pt x="-460" y="51679"/>
                    <a:pt x="1254" y="74386"/>
                    <a:pt x="3254" y="94894"/>
                  </a:cubicBezTo>
                  <a:cubicBezTo>
                    <a:pt x="3445" y="96551"/>
                    <a:pt x="5731" y="108105"/>
                    <a:pt x="2969" y="109095"/>
                  </a:cubicBezTo>
                  <a:cubicBezTo>
                    <a:pt x="-2651" y="111077"/>
                    <a:pt x="8398" y="21103"/>
                    <a:pt x="32115" y="54336"/>
                  </a:cubicBezTo>
                  <a:cubicBezTo>
                    <a:pt x="35925" y="59603"/>
                    <a:pt x="37735" y="67471"/>
                    <a:pt x="38973" y="73548"/>
                  </a:cubicBezTo>
                  <a:cubicBezTo>
                    <a:pt x="39640" y="76939"/>
                    <a:pt x="40211" y="80377"/>
                    <a:pt x="40497" y="83835"/>
                  </a:cubicBezTo>
                  <a:cubicBezTo>
                    <a:pt x="41069" y="90541"/>
                    <a:pt x="41069" y="97770"/>
                    <a:pt x="40211" y="10447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20"/>
          <p:cNvGrpSpPr/>
          <p:nvPr/>
        </p:nvGrpSpPr>
        <p:grpSpPr>
          <a:xfrm>
            <a:off x="10316609" y="5395544"/>
            <a:ext cx="416027" cy="204307"/>
            <a:chOff x="10862134" y="3312644"/>
            <a:chExt cx="416027" cy="204307"/>
          </a:xfrm>
        </p:grpSpPr>
        <p:sp>
          <p:nvSpPr>
            <p:cNvPr id="1100" name="Google Shape;1100;p20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20"/>
          <p:cNvGrpSpPr/>
          <p:nvPr/>
        </p:nvGrpSpPr>
        <p:grpSpPr>
          <a:xfrm>
            <a:off x="1810093" y="5714984"/>
            <a:ext cx="604799" cy="320925"/>
            <a:chOff x="5791759" y="2630895"/>
            <a:chExt cx="604799" cy="320925"/>
          </a:xfrm>
        </p:grpSpPr>
        <p:sp>
          <p:nvSpPr>
            <p:cNvPr id="1107" name="Google Shape;1107;p20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0"/>
          <p:cNvSpPr/>
          <p:nvPr/>
        </p:nvSpPr>
        <p:spPr>
          <a:xfrm flipH="1" rot="2472047">
            <a:off x="10764376" y="5779900"/>
            <a:ext cx="972333" cy="718294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7" name="Google Shape;1117;p20"/>
          <p:cNvGrpSpPr/>
          <p:nvPr/>
        </p:nvGrpSpPr>
        <p:grpSpPr>
          <a:xfrm>
            <a:off x="9443438" y="5267671"/>
            <a:ext cx="797215" cy="1092077"/>
            <a:chOff x="3945657" y="1881284"/>
            <a:chExt cx="519121" cy="711127"/>
          </a:xfrm>
        </p:grpSpPr>
        <p:sp>
          <p:nvSpPr>
            <p:cNvPr id="1118" name="Google Shape;1118;p20"/>
            <p:cNvSpPr/>
            <p:nvPr/>
          </p:nvSpPr>
          <p:spPr>
            <a:xfrm>
              <a:off x="3945657" y="1881284"/>
              <a:ext cx="519112" cy="700087"/>
            </a:xfrm>
            <a:custGeom>
              <a:rect b="b" l="l" r="r" t="t"/>
              <a:pathLst>
                <a:path extrusionOk="0" h="700087" w="519112">
                  <a:moveTo>
                    <a:pt x="191357" y="0"/>
                  </a:moveTo>
                  <a:lnTo>
                    <a:pt x="0" y="237239"/>
                  </a:lnTo>
                  <a:lnTo>
                    <a:pt x="0" y="700088"/>
                  </a:lnTo>
                  <a:lnTo>
                    <a:pt x="518826" y="593827"/>
                  </a:lnTo>
                  <a:lnTo>
                    <a:pt x="519113" y="128892"/>
                  </a:lnTo>
                  <a:lnTo>
                    <a:pt x="1913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9" name="Google Shape;1119;p20"/>
            <p:cNvGrpSpPr/>
            <p:nvPr/>
          </p:nvGrpSpPr>
          <p:grpSpPr>
            <a:xfrm>
              <a:off x="3945666" y="1892257"/>
              <a:ext cx="519112" cy="700154"/>
              <a:chOff x="9831207" y="3113093"/>
              <a:chExt cx="519112" cy="700154"/>
            </a:xfrm>
          </p:grpSpPr>
          <p:sp>
            <p:nvSpPr>
              <p:cNvPr id="1120" name="Google Shape;1120;p20"/>
              <p:cNvSpPr/>
              <p:nvPr/>
            </p:nvSpPr>
            <p:spPr>
              <a:xfrm>
                <a:off x="9831207" y="3242052"/>
                <a:ext cx="519111" cy="571195"/>
              </a:xfrm>
              <a:custGeom>
                <a:rect b="b" l="l" r="r" t="t"/>
                <a:pathLst>
                  <a:path extrusionOk="0" h="571195" w="519111">
                    <a:moveTo>
                      <a:pt x="95" y="108385"/>
                    </a:moveTo>
                    <a:lnTo>
                      <a:pt x="519112" y="0"/>
                    </a:lnTo>
                    <a:lnTo>
                      <a:pt x="519017" y="464925"/>
                    </a:lnTo>
                    <a:lnTo>
                      <a:pt x="0" y="571195"/>
                    </a:lnTo>
                    <a:lnTo>
                      <a:pt x="95" y="10838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9831302" y="3113093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9831302" y="3575904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10022849" y="3113093"/>
                <a:ext cx="9525" cy="462810"/>
              </a:xfrm>
              <a:custGeom>
                <a:rect b="b" l="l" r="r" t="t"/>
                <a:pathLst>
                  <a:path extrusionOk="0" h="462810" w="9525">
                    <a:moveTo>
                      <a:pt x="0" y="46281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1"/>
          <p:cNvSpPr/>
          <p:nvPr/>
        </p:nvSpPr>
        <p:spPr>
          <a:xfrm>
            <a:off x="133035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1"/>
          <p:cNvSpPr/>
          <p:nvPr/>
        </p:nvSpPr>
        <p:spPr>
          <a:xfrm>
            <a:off x="4695425" y="22350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1"/>
          <p:cNvSpPr/>
          <p:nvPr/>
        </p:nvSpPr>
        <p:spPr>
          <a:xfrm>
            <a:off x="806050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1"/>
          <p:cNvSpPr/>
          <p:nvPr/>
        </p:nvSpPr>
        <p:spPr>
          <a:xfrm>
            <a:off x="2866175" y="42067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1"/>
          <p:cNvSpPr/>
          <p:nvPr/>
        </p:nvSpPr>
        <p:spPr>
          <a:xfrm>
            <a:off x="6752750" y="42114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1"/>
          <p:cNvSpPr txBox="1"/>
          <p:nvPr>
            <p:ph type="title"/>
          </p:nvPr>
        </p:nvSpPr>
        <p:spPr>
          <a:xfrm>
            <a:off x="1330350" y="923138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34" name="Google Shape;1134;p21"/>
          <p:cNvSpPr txBox="1"/>
          <p:nvPr>
            <p:ph idx="1" type="body"/>
          </p:nvPr>
        </p:nvSpPr>
        <p:spPr>
          <a:xfrm>
            <a:off x="1330350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value of data visualization.</a:t>
            </a:r>
            <a:endParaRPr/>
          </a:p>
        </p:txBody>
      </p:sp>
      <p:sp>
        <p:nvSpPr>
          <p:cNvPr id="1135" name="Google Shape;1135;p21"/>
          <p:cNvSpPr txBox="1"/>
          <p:nvPr>
            <p:ph idx="2" type="body"/>
          </p:nvPr>
        </p:nvSpPr>
        <p:spPr>
          <a:xfrm>
            <a:off x="4695424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D3.js, Chart.js, and environment setup.</a:t>
            </a:r>
            <a:endParaRPr/>
          </a:p>
        </p:txBody>
      </p:sp>
      <p:sp>
        <p:nvSpPr>
          <p:cNvPr id="1136" name="Google Shape;1136;p21"/>
          <p:cNvSpPr txBox="1"/>
          <p:nvPr>
            <p:ph idx="3" type="body"/>
          </p:nvPr>
        </p:nvSpPr>
        <p:spPr>
          <a:xfrm>
            <a:off x="2745275" y="4794457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customizable and unique charts and graphs.</a:t>
            </a:r>
            <a:endParaRPr/>
          </a:p>
        </p:txBody>
      </p:sp>
      <p:sp>
        <p:nvSpPr>
          <p:cNvPr id="1137" name="Google Shape;1137;p21"/>
          <p:cNvSpPr txBox="1"/>
          <p:nvPr>
            <p:ph idx="5" type="title"/>
          </p:nvPr>
        </p:nvSpPr>
        <p:spPr>
          <a:xfrm>
            <a:off x="1125000" y="2135025"/>
            <a:ext cx="29700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Font typeface="Shadows Into Light Two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1138" name="Google Shape;1138;p21"/>
          <p:cNvSpPr txBox="1"/>
          <p:nvPr>
            <p:ph idx="6" type="title"/>
          </p:nvPr>
        </p:nvSpPr>
        <p:spPr>
          <a:xfrm>
            <a:off x="4619224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Tools &amp; Setup</a:t>
            </a:r>
            <a:endParaRPr/>
          </a:p>
        </p:txBody>
      </p:sp>
      <p:sp>
        <p:nvSpPr>
          <p:cNvPr id="1139" name="Google Shape;1139;p21"/>
          <p:cNvSpPr txBox="1"/>
          <p:nvPr>
            <p:ph idx="7" type="title"/>
          </p:nvPr>
        </p:nvSpPr>
        <p:spPr>
          <a:xfrm>
            <a:off x="2745275" y="41196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D3.js</a:t>
            </a:r>
            <a:endParaRPr/>
          </a:p>
        </p:txBody>
      </p:sp>
      <p:sp>
        <p:nvSpPr>
          <p:cNvPr id="1140" name="Google Shape;1140;p21"/>
          <p:cNvSpPr txBox="1"/>
          <p:nvPr>
            <p:ph idx="9" type="body"/>
          </p:nvPr>
        </p:nvSpPr>
        <p:spPr>
          <a:xfrm>
            <a:off x="8060498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</a:t>
            </a:r>
            <a:r>
              <a:rPr lang="en"/>
              <a:t>basic</a:t>
            </a:r>
            <a:r>
              <a:rPr lang="en"/>
              <a:t> charts and graphs.</a:t>
            </a:r>
            <a:endParaRPr/>
          </a:p>
        </p:txBody>
      </p:sp>
      <p:sp>
        <p:nvSpPr>
          <p:cNvPr id="1141" name="Google Shape;1141;p21"/>
          <p:cNvSpPr txBox="1"/>
          <p:nvPr>
            <p:ph idx="13" type="body"/>
          </p:nvPr>
        </p:nvSpPr>
        <p:spPr>
          <a:xfrm>
            <a:off x="6884450" y="4773200"/>
            <a:ext cx="24276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and Q&amp;A.</a:t>
            </a:r>
            <a:endParaRPr/>
          </a:p>
        </p:txBody>
      </p:sp>
      <p:sp>
        <p:nvSpPr>
          <p:cNvPr id="1142" name="Google Shape;1142;p21"/>
          <p:cNvSpPr txBox="1"/>
          <p:nvPr>
            <p:ph idx="14" type="title"/>
          </p:nvPr>
        </p:nvSpPr>
        <p:spPr>
          <a:xfrm>
            <a:off x="7984298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Chart.js</a:t>
            </a:r>
            <a:endParaRPr/>
          </a:p>
        </p:txBody>
      </p:sp>
      <p:sp>
        <p:nvSpPr>
          <p:cNvPr id="1143" name="Google Shape;1143;p21"/>
          <p:cNvSpPr txBox="1"/>
          <p:nvPr>
            <p:ph idx="15" type="title"/>
          </p:nvPr>
        </p:nvSpPr>
        <p:spPr>
          <a:xfrm>
            <a:off x="6631848" y="41243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Wrap-Up</a:t>
            </a:r>
            <a:endParaRPr/>
          </a:p>
        </p:txBody>
      </p:sp>
      <p:sp>
        <p:nvSpPr>
          <p:cNvPr id="1144" name="Google Shape;1144;p21"/>
          <p:cNvSpPr/>
          <p:nvPr/>
        </p:nvSpPr>
        <p:spPr>
          <a:xfrm rot="5400000">
            <a:off x="10406378" y="4157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21"/>
          <p:cNvGrpSpPr/>
          <p:nvPr/>
        </p:nvGrpSpPr>
        <p:grpSpPr>
          <a:xfrm>
            <a:off x="848431" y="501230"/>
            <a:ext cx="691988" cy="961226"/>
            <a:chOff x="8319351" y="4894840"/>
            <a:chExt cx="591140" cy="821140"/>
          </a:xfrm>
        </p:grpSpPr>
        <p:sp>
          <p:nvSpPr>
            <p:cNvPr id="1146" name="Google Shape;1146;p21"/>
            <p:cNvSpPr/>
            <p:nvPr/>
          </p:nvSpPr>
          <p:spPr>
            <a:xfrm>
              <a:off x="8319351" y="4894840"/>
              <a:ext cx="581615" cy="158315"/>
            </a:xfrm>
            <a:custGeom>
              <a:rect b="b" l="l" r="r" t="t"/>
              <a:pathLst>
                <a:path extrusionOk="0" h="158315" w="581615">
                  <a:moveTo>
                    <a:pt x="0" y="79153"/>
                  </a:moveTo>
                  <a:cubicBezTo>
                    <a:pt x="0" y="35433"/>
                    <a:pt x="130197" y="0"/>
                    <a:pt x="290808" y="0"/>
                  </a:cubicBezTo>
                  <a:cubicBezTo>
                    <a:pt x="451409" y="0"/>
                    <a:pt x="581616" y="35433"/>
                    <a:pt x="581616" y="79153"/>
                  </a:cubicBezTo>
                  <a:cubicBezTo>
                    <a:pt x="581616" y="122873"/>
                    <a:pt x="451409" y="158315"/>
                    <a:pt x="290808" y="158315"/>
                  </a:cubicBezTo>
                  <a:cubicBezTo>
                    <a:pt x="130197" y="158315"/>
                    <a:pt x="0" y="122873"/>
                    <a:pt x="0" y="791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8319351" y="5636809"/>
              <a:ext cx="581615" cy="79171"/>
            </a:xfrm>
            <a:custGeom>
              <a:rect b="b" l="l" r="r" t="t"/>
              <a:pathLst>
                <a:path extrusionOk="0" h="79171" w="581615">
                  <a:moveTo>
                    <a:pt x="0" y="0"/>
                  </a:moveTo>
                  <a:cubicBezTo>
                    <a:pt x="0" y="43719"/>
                    <a:pt x="130207" y="79171"/>
                    <a:pt x="290808" y="79171"/>
                  </a:cubicBezTo>
                  <a:cubicBezTo>
                    <a:pt x="451418" y="79171"/>
                    <a:pt x="581616" y="43719"/>
                    <a:pt x="581616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8319351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65772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8900966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0"/>
                  </a:moveTo>
                  <a:lnTo>
                    <a:pt x="0" y="65772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319351" y="5557627"/>
              <a:ext cx="581615" cy="79181"/>
            </a:xfrm>
            <a:custGeom>
              <a:rect b="b" l="l" r="r" t="t"/>
              <a:pathLst>
                <a:path extrusionOk="0" h="79181" w="581615">
                  <a:moveTo>
                    <a:pt x="581616" y="79182"/>
                  </a:moveTo>
                  <a:cubicBezTo>
                    <a:pt x="581616" y="35462"/>
                    <a:pt x="451418" y="0"/>
                    <a:pt x="290808" y="0"/>
                  </a:cubicBezTo>
                  <a:cubicBezTo>
                    <a:pt x="130207" y="0"/>
                    <a:pt x="0" y="35462"/>
                    <a:pt x="0" y="791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1"/>
          <p:cNvGrpSpPr/>
          <p:nvPr/>
        </p:nvGrpSpPr>
        <p:grpSpPr>
          <a:xfrm>
            <a:off x="848437" y="295236"/>
            <a:ext cx="312936" cy="153680"/>
            <a:chOff x="10862134" y="3312644"/>
            <a:chExt cx="416027" cy="204307"/>
          </a:xfrm>
        </p:grpSpPr>
        <p:sp>
          <p:nvSpPr>
            <p:cNvPr id="1152" name="Google Shape;1152;p21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21"/>
          <p:cNvGrpSpPr/>
          <p:nvPr/>
        </p:nvGrpSpPr>
        <p:grpSpPr>
          <a:xfrm>
            <a:off x="2600043" y="1462462"/>
            <a:ext cx="6991903" cy="421505"/>
            <a:chOff x="2600043" y="1462462"/>
            <a:chExt cx="6991903" cy="421505"/>
          </a:xfrm>
        </p:grpSpPr>
        <p:sp>
          <p:nvSpPr>
            <p:cNvPr id="1159" name="Google Shape;1159;p21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166" name="Google Shape;1166;p2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Why Data Visualization?</a:t>
            </a:r>
            <a:endParaRPr sz="3100"/>
          </a:p>
        </p:txBody>
      </p:sp>
      <p:graphicFrame>
        <p:nvGraphicFramePr>
          <p:cNvPr id="1169" name="Google Shape;1169;p22"/>
          <p:cNvGraphicFramePr/>
          <p:nvPr/>
        </p:nvGraphicFramePr>
        <p:xfrm>
          <a:off x="3686375" y="54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{F01EC59D-920E-45C7-B0CC-1BC454C1358C}</a:tableStyleId>
              </a:tblPr>
              <a:tblGrid>
                <a:gridCol w="963850"/>
                <a:gridCol w="963850"/>
                <a:gridCol w="963850"/>
                <a:gridCol w="963850"/>
                <a:gridCol w="96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Year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2020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2021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2022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2023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Sales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150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185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70" name="Google Shape;1170;p22" title="Sales vs. 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5" y="1889665"/>
            <a:ext cx="4929033" cy="331249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1" name="Google Shape;1171;p22" title="Sales vs. Yea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922" y="1889638"/>
            <a:ext cx="4929027" cy="3312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8871" l="50242" r="17645" t="4589"/>
          <a:stretch/>
        </p:blipFill>
        <p:spPr>
          <a:xfrm>
            <a:off x="2689288" y="1640775"/>
            <a:ext cx="7033748" cy="44979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7" name="Google Shape;1177;p23"/>
          <p:cNvSpPr txBox="1"/>
          <p:nvPr>
            <p:ph type="title"/>
          </p:nvPr>
        </p:nvSpPr>
        <p:spPr>
          <a:xfrm>
            <a:off x="2617350" y="556000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3627196" y="1196072"/>
            <a:ext cx="5157927" cy="279331"/>
            <a:chOff x="2600043" y="1462462"/>
            <a:chExt cx="6991903" cy="421505"/>
          </a:xfrm>
        </p:grpSpPr>
        <p:sp>
          <p:nvSpPr>
            <p:cNvPr id="1179" name="Google Shape;1179;p2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4"/>
          <p:cNvSpPr txBox="1"/>
          <p:nvPr>
            <p:ph type="title"/>
          </p:nvPr>
        </p:nvSpPr>
        <p:spPr>
          <a:xfrm>
            <a:off x="2617350" y="407975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Real-World Examples</a:t>
            </a:r>
            <a:endParaRPr sz="4400"/>
          </a:p>
        </p:txBody>
      </p:sp>
      <p:grpSp>
        <p:nvGrpSpPr>
          <p:cNvPr id="1186" name="Google Shape;1186;p24"/>
          <p:cNvGrpSpPr/>
          <p:nvPr/>
        </p:nvGrpSpPr>
        <p:grpSpPr>
          <a:xfrm rot="-8670537">
            <a:off x="1012423" y="477820"/>
            <a:ext cx="358103" cy="1075775"/>
            <a:chOff x="5847863" y="4281335"/>
            <a:chExt cx="358150" cy="1075915"/>
          </a:xfrm>
        </p:grpSpPr>
        <p:sp>
          <p:nvSpPr>
            <p:cNvPr id="1187" name="Google Shape;1187;p24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24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190" name="Google Shape;1190;p24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2" name="Google Shape;1192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688" y="1908267"/>
            <a:ext cx="4572000" cy="312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3" name="Google Shape;1193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097" y="1644038"/>
            <a:ext cx="3835300" cy="3652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5"/>
          <p:cNvSpPr/>
          <p:nvPr/>
        </p:nvSpPr>
        <p:spPr>
          <a:xfrm>
            <a:off x="2989701" y="3958250"/>
            <a:ext cx="88755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9" name="Google Shape;1199;p25"/>
          <p:cNvSpPr/>
          <p:nvPr/>
        </p:nvSpPr>
        <p:spPr>
          <a:xfrm>
            <a:off x="2382863" y="26742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0" name="Google Shape;1200;p25"/>
          <p:cNvSpPr/>
          <p:nvPr/>
        </p:nvSpPr>
        <p:spPr>
          <a:xfrm>
            <a:off x="1527863" y="13450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1" name="Google Shape;1201;p25"/>
          <p:cNvSpPr txBox="1"/>
          <p:nvPr>
            <p:ph type="title"/>
          </p:nvPr>
        </p:nvSpPr>
        <p:spPr>
          <a:xfrm>
            <a:off x="1536225" y="273900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Tools &amp; Setup</a:t>
            </a:r>
            <a:endParaRPr sz="4800"/>
          </a:p>
        </p:txBody>
      </p:sp>
      <p:sp>
        <p:nvSpPr>
          <p:cNvPr id="1202" name="Google Shape;1202;p25"/>
          <p:cNvSpPr txBox="1"/>
          <p:nvPr>
            <p:ph idx="1" type="subTitle"/>
          </p:nvPr>
        </p:nvSpPr>
        <p:spPr>
          <a:xfrm>
            <a:off x="2761313" y="1427375"/>
            <a:ext cx="1683000" cy="919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4"/>
                </a:highlight>
              </a:rPr>
              <a:t>Visual Studio Code</a:t>
            </a:r>
            <a:endParaRPr sz="2800">
              <a:highlight>
                <a:schemeClr val="accent4"/>
              </a:highlight>
            </a:endParaRPr>
          </a:p>
        </p:txBody>
      </p:sp>
      <p:sp>
        <p:nvSpPr>
          <p:cNvPr id="1203" name="Google Shape;1203;p25"/>
          <p:cNvSpPr txBox="1"/>
          <p:nvPr>
            <p:ph idx="2" type="subTitle"/>
          </p:nvPr>
        </p:nvSpPr>
        <p:spPr>
          <a:xfrm>
            <a:off x="3255788" y="2756575"/>
            <a:ext cx="1750200" cy="91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2"/>
                </a:highlight>
              </a:rPr>
              <a:t>VS Code Extensions</a:t>
            </a:r>
            <a:endParaRPr sz="2800">
              <a:highlight>
                <a:schemeClr val="accent2"/>
              </a:highlight>
            </a:endParaRPr>
          </a:p>
        </p:txBody>
      </p:sp>
      <p:sp>
        <p:nvSpPr>
          <p:cNvPr id="1204" name="Google Shape;1204;p25"/>
          <p:cNvSpPr txBox="1"/>
          <p:nvPr>
            <p:ph idx="3" type="subTitle"/>
          </p:nvPr>
        </p:nvSpPr>
        <p:spPr>
          <a:xfrm>
            <a:off x="3804000" y="4040600"/>
            <a:ext cx="2041800" cy="91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3"/>
                </a:highlight>
              </a:rPr>
              <a:t>CDN Links for JS Libraries</a:t>
            </a:r>
            <a:endParaRPr sz="2800">
              <a:highlight>
                <a:schemeClr val="accent3"/>
              </a:highlight>
            </a:endParaRPr>
          </a:p>
        </p:txBody>
      </p:sp>
      <p:sp>
        <p:nvSpPr>
          <p:cNvPr id="1205" name="Google Shape;1205;p25"/>
          <p:cNvSpPr txBox="1"/>
          <p:nvPr>
            <p:ph idx="4" type="body"/>
          </p:nvPr>
        </p:nvSpPr>
        <p:spPr>
          <a:xfrm>
            <a:off x="4946088" y="1553675"/>
            <a:ext cx="2302500" cy="66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Install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500"/>
              <a:t>.</a:t>
            </a:r>
            <a:endParaRPr sz="2500"/>
          </a:p>
        </p:txBody>
      </p:sp>
      <p:sp>
        <p:nvSpPr>
          <p:cNvPr id="1206" name="Google Shape;1206;p25"/>
          <p:cNvSpPr/>
          <p:nvPr/>
        </p:nvSpPr>
        <p:spPr>
          <a:xfrm>
            <a:off x="1206405" y="1190663"/>
            <a:ext cx="1393200" cy="1393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25"/>
          <p:cNvSpPr/>
          <p:nvPr/>
        </p:nvSpPr>
        <p:spPr>
          <a:xfrm rot="5400000">
            <a:off x="721575" y="-14752"/>
            <a:ext cx="800782" cy="646187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25"/>
          <p:cNvGrpSpPr/>
          <p:nvPr/>
        </p:nvGrpSpPr>
        <p:grpSpPr>
          <a:xfrm>
            <a:off x="3602096" y="911347"/>
            <a:ext cx="5157927" cy="279331"/>
            <a:chOff x="2600043" y="1462462"/>
            <a:chExt cx="6991903" cy="421505"/>
          </a:xfrm>
        </p:grpSpPr>
        <p:sp>
          <p:nvSpPr>
            <p:cNvPr id="1209" name="Google Shape;1209;p25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5"/>
          <p:cNvSpPr txBox="1"/>
          <p:nvPr>
            <p:ph idx="4" type="body"/>
          </p:nvPr>
        </p:nvSpPr>
        <p:spPr>
          <a:xfrm>
            <a:off x="5497175" y="2693425"/>
            <a:ext cx="3195900" cy="91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Live Server - install </a:t>
            </a:r>
            <a:r>
              <a:rPr lang="en" sz="2500" u="sng">
                <a:solidFill>
                  <a:schemeClr val="hlink"/>
                </a:solidFill>
                <a:hlinkClick r:id="rId4"/>
              </a:rPr>
              <a:t>here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Prettier - install </a:t>
            </a:r>
            <a:r>
              <a:rPr lang="en" sz="2500" u="sng">
                <a:solidFill>
                  <a:schemeClr val="hlink"/>
                </a:solidFill>
                <a:hlinkClick r:id="rId5"/>
              </a:rPr>
              <a:t>here</a:t>
            </a:r>
            <a:endParaRPr sz="2500"/>
          </a:p>
        </p:txBody>
      </p:sp>
      <p:sp>
        <p:nvSpPr>
          <p:cNvPr id="1212" name="Google Shape;1212;p25"/>
          <p:cNvSpPr/>
          <p:nvPr/>
        </p:nvSpPr>
        <p:spPr>
          <a:xfrm>
            <a:off x="1700080" y="2519867"/>
            <a:ext cx="1393200" cy="1393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2325055" y="3803896"/>
            <a:ext cx="1393200" cy="1393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1248" y="150552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9053" y="4306017"/>
            <a:ext cx="646176" cy="61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339" y="3958250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1275" y="3173924"/>
            <a:ext cx="51120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50753" y="2618010"/>
            <a:ext cx="882075" cy="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25"/>
          <p:cNvSpPr/>
          <p:nvPr/>
        </p:nvSpPr>
        <p:spPr>
          <a:xfrm>
            <a:off x="3654350" y="5242275"/>
            <a:ext cx="62976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20" name="Google Shape;1220;p25"/>
          <p:cNvSpPr txBox="1"/>
          <p:nvPr>
            <p:ph idx="3" type="subTitle"/>
          </p:nvPr>
        </p:nvSpPr>
        <p:spPr>
          <a:xfrm>
            <a:off x="4468650" y="5324625"/>
            <a:ext cx="2041800" cy="919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5"/>
                </a:highlight>
              </a:rPr>
              <a:t>Workshop Modules Site</a:t>
            </a:r>
            <a:endParaRPr sz="2800">
              <a:highlight>
                <a:schemeClr val="accent5"/>
              </a:highlight>
            </a:endParaRPr>
          </a:p>
        </p:txBody>
      </p:sp>
      <p:sp>
        <p:nvSpPr>
          <p:cNvPr id="1221" name="Google Shape;1221;p25"/>
          <p:cNvSpPr/>
          <p:nvPr/>
        </p:nvSpPr>
        <p:spPr>
          <a:xfrm>
            <a:off x="2989705" y="5087921"/>
            <a:ext cx="1393200" cy="1393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25"/>
          <p:cNvSpPr txBox="1"/>
          <p:nvPr/>
        </p:nvSpPr>
        <p:spPr>
          <a:xfrm>
            <a:off x="7248600" y="5460050"/>
            <a:ext cx="30288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Sign up </a:t>
            </a:r>
            <a:r>
              <a:rPr lang="en" sz="2600" u="sng">
                <a:solidFill>
                  <a:schemeClr val="hlink"/>
                </a:solidFill>
                <a:latin typeface="Caveat Medium"/>
                <a:ea typeface="Caveat Medium"/>
                <a:cs typeface="Caveat Medium"/>
                <a:sym typeface="Caveat Medium"/>
                <a:hlinkClick r:id="rId11"/>
              </a:rPr>
              <a:t>here</a:t>
            </a:r>
            <a:endParaRPr sz="2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223" name="Google Shape;1223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5263" y="5324619"/>
            <a:ext cx="882075" cy="882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25"/>
          <p:cNvSpPr txBox="1"/>
          <p:nvPr/>
        </p:nvSpPr>
        <p:spPr>
          <a:xfrm>
            <a:off x="5931550" y="4244900"/>
            <a:ext cx="5822400" cy="609600"/>
          </a:xfrm>
          <a:prstGeom prst="rect">
            <a:avLst/>
          </a:prstGeom>
          <a:solidFill>
            <a:srgbClr val="070707"/>
          </a:solidFill>
          <a:ln cap="flat" cmpd="sng" w="19050">
            <a:solidFill>
              <a:srgbClr val="CBB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 src="https://cdn.jsdelivr.net/npm/chart.js"&gt;&lt;/script&gt;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 src="https://d3js.org/d3.v7.min.js"&gt;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6"/>
          <p:cNvSpPr txBox="1"/>
          <p:nvPr>
            <p:ph type="title"/>
          </p:nvPr>
        </p:nvSpPr>
        <p:spPr>
          <a:xfrm>
            <a:off x="415650" y="63905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Setup</a:t>
            </a:r>
            <a:endParaRPr/>
          </a:p>
        </p:txBody>
      </p:sp>
      <p:sp>
        <p:nvSpPr>
          <p:cNvPr id="1230" name="Google Shape;1230;p26"/>
          <p:cNvSpPr txBox="1"/>
          <p:nvPr/>
        </p:nvSpPr>
        <p:spPr>
          <a:xfrm>
            <a:off x="2166600" y="2018275"/>
            <a:ext cx="78588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Stepup: </a:t>
            </a:r>
            <a:r>
              <a:rPr lang="en" sz="3100">
                <a:solidFill>
                  <a:schemeClr val="dk2"/>
                </a:solidFill>
              </a:rPr>
              <a:t>HTML file shortcut (! + Enter)</a:t>
            </a:r>
            <a:endParaRPr sz="3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Test out Extensions</a:t>
            </a:r>
            <a:endParaRPr b="1"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Prettier </a:t>
            </a:r>
            <a:endParaRPr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Live Server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1231" name="Google Shape;1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326" y="565362"/>
            <a:ext cx="1139174" cy="11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29287D"/>
      </a:dk1>
      <a:lt1>
        <a:srgbClr val="FFFFFF"/>
      </a:lt1>
      <a:dk2>
        <a:srgbClr val="29287D"/>
      </a:dk2>
      <a:lt2>
        <a:srgbClr val="CBB8FF"/>
      </a:lt2>
      <a:accent1>
        <a:srgbClr val="E4CAFC"/>
      </a:accent1>
      <a:accent2>
        <a:srgbClr val="FED2CF"/>
      </a:accent2>
      <a:accent3>
        <a:srgbClr val="FBD1F5"/>
      </a:accent3>
      <a:accent4>
        <a:srgbClr val="DFF4D4"/>
      </a:accent4>
      <a:accent5>
        <a:srgbClr val="FFEEC0"/>
      </a:accent5>
      <a:accent6>
        <a:srgbClr val="D2EEFA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